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323" r:id="rId3"/>
    <p:sldId id="369" r:id="rId4"/>
    <p:sldId id="257" r:id="rId5"/>
    <p:sldId id="370" r:id="rId6"/>
    <p:sldId id="275" r:id="rId7"/>
    <p:sldId id="324" r:id="rId8"/>
    <p:sldId id="273" r:id="rId9"/>
    <p:sldId id="325" r:id="rId10"/>
    <p:sldId id="327" r:id="rId11"/>
    <p:sldId id="371" r:id="rId12"/>
    <p:sldId id="326" r:id="rId13"/>
    <p:sldId id="328" r:id="rId14"/>
    <p:sldId id="329" r:id="rId15"/>
    <p:sldId id="279" r:id="rId16"/>
    <p:sldId id="372" r:id="rId17"/>
    <p:sldId id="281" r:id="rId18"/>
    <p:sldId id="330" r:id="rId19"/>
    <p:sldId id="331" r:id="rId20"/>
    <p:sldId id="332" r:id="rId21"/>
    <p:sldId id="373" r:id="rId22"/>
    <p:sldId id="333" r:id="rId23"/>
    <p:sldId id="334" r:id="rId24"/>
    <p:sldId id="374" r:id="rId25"/>
    <p:sldId id="335" r:id="rId26"/>
    <p:sldId id="336" r:id="rId27"/>
    <p:sldId id="337" r:id="rId28"/>
    <p:sldId id="339" r:id="rId29"/>
    <p:sldId id="340" r:id="rId30"/>
    <p:sldId id="375" r:id="rId31"/>
    <p:sldId id="378" r:id="rId32"/>
    <p:sldId id="379" r:id="rId33"/>
    <p:sldId id="342" r:id="rId34"/>
    <p:sldId id="343" r:id="rId35"/>
    <p:sldId id="344" r:id="rId36"/>
    <p:sldId id="380" r:id="rId37"/>
    <p:sldId id="381" r:id="rId38"/>
    <p:sldId id="307" r:id="rId39"/>
    <p:sldId id="362" r:id="rId40"/>
    <p:sldId id="382" r:id="rId41"/>
    <p:sldId id="363" r:id="rId42"/>
    <p:sldId id="364" r:id="rId43"/>
    <p:sldId id="383" r:id="rId44"/>
    <p:sldId id="384" r:id="rId45"/>
    <p:sldId id="270" r:id="rId4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D8B8E"/>
    <a:srgbClr val="FFF7F7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48798A-9A52-413D-BCED-26EC7907C07C}" v="18" dt="2023-02-22T07:38:24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660"/>
  </p:normalViewPr>
  <p:slideViewPr>
    <p:cSldViewPr>
      <p:cViewPr varScale="1">
        <p:scale>
          <a:sx n="162" d="100"/>
          <a:sy n="162" d="100"/>
        </p:scale>
        <p:origin x="354" y="114"/>
      </p:cViewPr>
      <p:guideLst>
        <p:guide orient="horz" pos="1620"/>
        <p:guide pos="2880"/>
        <p:guide pos="158"/>
        <p:guide pos="5602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liwen" userId="a7fedb32408c08d6" providerId="LiveId" clId="{0848798A-9A52-413D-BCED-26EC7907C07C}"/>
    <pc:docChg chg="modSld">
      <pc:chgData name="zhang liwen" userId="a7fedb32408c08d6" providerId="LiveId" clId="{0848798A-9A52-413D-BCED-26EC7907C07C}" dt="2023-02-22T07:38:26.261" v="57" actId="20577"/>
      <pc:docMkLst>
        <pc:docMk/>
      </pc:docMkLst>
      <pc:sldChg chg="modSp mod">
        <pc:chgData name="zhang liwen" userId="a7fedb32408c08d6" providerId="LiveId" clId="{0848798A-9A52-413D-BCED-26EC7907C07C}" dt="2023-02-22T07:38:26.261" v="57" actId="20577"/>
        <pc:sldMkLst>
          <pc:docMk/>
          <pc:sldMk cId="2670321400" sldId="256"/>
        </pc:sldMkLst>
        <pc:spChg chg="mod">
          <ac:chgData name="zhang liwen" userId="a7fedb32408c08d6" providerId="LiveId" clId="{0848798A-9A52-413D-BCED-26EC7907C07C}" dt="2023-02-22T07:38:12.380" v="14"/>
          <ac:spMkLst>
            <pc:docMk/>
            <pc:sldMk cId="2670321400" sldId="256"/>
            <ac:spMk id="12" creationId="{00000000-0000-0000-0000-000000000000}"/>
          </ac:spMkLst>
        </pc:spChg>
        <pc:spChg chg="mod">
          <ac:chgData name="zhang liwen" userId="a7fedb32408c08d6" providerId="LiveId" clId="{0848798A-9A52-413D-BCED-26EC7907C07C}" dt="2023-02-22T07:38:26.261" v="57" actId="20577"/>
          <ac:spMkLst>
            <pc:docMk/>
            <pc:sldMk cId="2670321400" sldId="256"/>
            <ac:spMk id="1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81848-106B-44A4-B5FF-B2795CEFB88E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CACBA-895B-4734-8E2E-3B98C9BFC2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20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CACBA-895B-4734-8E2E-3B98C9BFC2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136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CACBA-895B-4734-8E2E-3B98C9BFC2E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370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启示：发展核心技术是强国之道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CACBA-895B-4734-8E2E-3B98C9BFC2E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466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启示：发展核心技术是强国之道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CACBA-895B-4734-8E2E-3B98C9BFC2E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466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/>
              <a:t>Break even point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CACBA-895B-4734-8E2E-3B98C9BFC2E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047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-36512" y="4876006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ACMSM24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74904" y="4876006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4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24.png"/><Relationship Id="rId9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44.w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43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9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51.wmf"/><Relationship Id="rId9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55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3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57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61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E690F3BD-A766-42F0-B786-F0312A9564D0}"/>
              </a:ext>
            </a:extLst>
          </p:cNvPr>
          <p:cNvSpPr/>
          <p:nvPr/>
        </p:nvSpPr>
        <p:spPr>
          <a:xfrm>
            <a:off x="1622" y="2958"/>
            <a:ext cx="9138308" cy="10461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4728" y="4761499"/>
            <a:ext cx="9138308" cy="382001"/>
          </a:xfrm>
          <a:prstGeom prst="rect">
            <a:avLst/>
          </a:prstGeom>
          <a:gradFill flip="none" rotWithShape="1">
            <a:gsLst>
              <a:gs pos="1250">
                <a:schemeClr val="bg1"/>
              </a:gs>
              <a:gs pos="50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56363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《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工程技术经济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》</a:t>
            </a: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第 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3 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章  技术方案不确定分析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979712" y="3291830"/>
            <a:ext cx="4896544" cy="892552"/>
            <a:chOff x="4067944" y="3291830"/>
            <a:chExt cx="4896544" cy="892552"/>
          </a:xfrm>
        </p:grpSpPr>
        <p:sp>
          <p:nvSpPr>
            <p:cNvPr id="12" name="TextBox 11"/>
            <p:cNvSpPr txBox="1"/>
            <p:nvPr/>
          </p:nvSpPr>
          <p:spPr>
            <a:xfrm>
              <a:off x="4139952" y="3291830"/>
              <a:ext cx="4752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Arial" pitchFamily="34" charset="0"/>
                  <a:ea typeface="微软雅黑" pitchFamily="34" charset="-122"/>
                  <a:cs typeface="Arial" pitchFamily="34" charset="0"/>
                </a:rPr>
                <a:t>张力文</a:t>
              </a:r>
              <a:endParaRPr lang="zh-CN" altLang="en-US" sz="1400" dirty="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67944" y="3661162"/>
              <a:ext cx="4896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Arial" pitchFamily="34" charset="0"/>
                  <a:ea typeface="微软雅黑" pitchFamily="34" charset="-122"/>
                  <a:cs typeface="Arial" pitchFamily="34" charset="0"/>
                </a:rPr>
                <a:t>广州大学 土木工程学院</a:t>
              </a:r>
              <a:endParaRPr lang="en-US" altLang="zh-CN" sz="1400" dirty="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  <a:p>
              <a:pPr algn="ctr"/>
              <a:r>
                <a:rPr lang="en-US" altLang="zh-CN" sz="1400">
                  <a:latin typeface="Arial" pitchFamily="34" charset="0"/>
                  <a:ea typeface="微软雅黑" pitchFamily="34" charset="-122"/>
                  <a:cs typeface="Arial" pitchFamily="34" charset="0"/>
                </a:rPr>
                <a:t>124120808@qq.com</a:t>
              </a:r>
              <a:endParaRPr lang="en-US" altLang="zh-CN" sz="1400" dirty="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0" y="3075806"/>
            <a:ext cx="9138308" cy="45719"/>
          </a:xfrm>
          <a:prstGeom prst="rect">
            <a:avLst/>
          </a:prstGeom>
          <a:gradFill flip="none" rotWithShape="1">
            <a:gsLst>
              <a:gs pos="98000">
                <a:schemeClr val="bg1"/>
              </a:gs>
              <a:gs pos="52000">
                <a:schemeClr val="tx2">
                  <a:lumMod val="20000"/>
                  <a:lumOff val="80000"/>
                </a:schemeClr>
              </a:gs>
              <a:gs pos="5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A28DE31-5677-44B6-A309-A752EB34452E}"/>
              </a:ext>
            </a:extLst>
          </p:cNvPr>
          <p:cNvSpPr/>
          <p:nvPr/>
        </p:nvSpPr>
        <p:spPr>
          <a:xfrm>
            <a:off x="7041913" y="4804946"/>
            <a:ext cx="206659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1600" dirty="0">
                <a:latin typeface="Arial" pitchFamily="34" charset="0"/>
                <a:cs typeface="Arial" pitchFamily="34" charset="0"/>
              </a:rPr>
              <a:t>Guangzhou, China   </a:t>
            </a:r>
            <a:endParaRPr lang="zh-CN" alt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C56F2C-F836-4ADB-AA59-D03954F74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00" y="123478"/>
            <a:ext cx="2438400" cy="7524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4020633-1850-4422-8395-1CCC3862C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15588"/>
            <a:ext cx="3250794" cy="36825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EC9B911-1AAA-4F56-ABDD-E0F91C254F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" y="3781238"/>
            <a:ext cx="1041888" cy="95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21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49" y="1706631"/>
            <a:ext cx="1825567" cy="136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 descr="https://5b0988e595225.cdn.sohucs.com/images/20190328/68471cf31ddf4bf980f20b95b3690af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1" t="28712" r="18728" b="1765"/>
          <a:stretch/>
        </p:blipFill>
        <p:spPr bwMode="auto">
          <a:xfrm>
            <a:off x="7231175" y="3707909"/>
            <a:ext cx="1698513" cy="10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1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963251" y="4869656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BB7CD0A-C0B0-484C-B2C7-37E619DE07C1}"/>
              </a:ext>
            </a:extLst>
          </p:cNvPr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21" name="TextBox 25">
            <a:extLst>
              <a:ext uri="{FF2B5EF4-FFF2-40B4-BE49-F238E27FC236}">
                <a16:creationId xmlns:a16="http://schemas.microsoft.com/office/drawing/2014/main" id="{9F9E4847-1FD4-4A7D-AA23-0CD46E3188E8}"/>
              </a:ext>
            </a:extLst>
          </p:cNvPr>
          <p:cNvSpPr txBox="1"/>
          <p:nvPr/>
        </p:nvSpPr>
        <p:spPr>
          <a:xfrm>
            <a:off x="1857375" y="1019522"/>
            <a:ext cx="7072313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不确定性因素产生的原因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2" name="图片 15" descr="bridge6.jpg">
            <a:extLst>
              <a:ext uri="{FF2B5EF4-FFF2-40B4-BE49-F238E27FC236}">
                <a16:creationId xmlns:a16="http://schemas.microsoft.com/office/drawing/2014/main" id="{EDBE365A-1BB0-4B20-BD02-35526F1CCE0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746499"/>
          <p:cNvSpPr txBox="1">
            <a:spLocks noChangeArrowheads="1"/>
          </p:cNvSpPr>
          <p:nvPr/>
        </p:nvSpPr>
        <p:spPr bwMode="auto">
          <a:xfrm>
            <a:off x="683641" y="1803705"/>
            <a:ext cx="84248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所依据的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基本数据不足或者统计偏差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641" y="2675696"/>
            <a:ext cx="4544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预测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方法的局限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，预测的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假设不准确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3641" y="3507854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未来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经济形势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的变化</a:t>
            </a:r>
          </a:p>
        </p:txBody>
      </p:sp>
      <p:sp>
        <p:nvSpPr>
          <p:cNvPr id="14" name="矩形 13"/>
          <p:cNvSpPr/>
          <p:nvPr/>
        </p:nvSpPr>
        <p:spPr>
          <a:xfrm>
            <a:off x="683641" y="4259872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技术进步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8295" r="8260" b="2818"/>
          <a:stretch/>
        </p:blipFill>
        <p:spPr bwMode="auto">
          <a:xfrm>
            <a:off x="5819599" y="2757848"/>
            <a:ext cx="1888434" cy="122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036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1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963251" y="4869656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BB7CD0A-C0B0-484C-B2C7-37E619DE07C1}"/>
              </a:ext>
            </a:extLst>
          </p:cNvPr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21" name="TextBox 25">
            <a:extLst>
              <a:ext uri="{FF2B5EF4-FFF2-40B4-BE49-F238E27FC236}">
                <a16:creationId xmlns:a16="http://schemas.microsoft.com/office/drawing/2014/main" id="{9F9E4847-1FD4-4A7D-AA23-0CD46E3188E8}"/>
              </a:ext>
            </a:extLst>
          </p:cNvPr>
          <p:cNvSpPr txBox="1"/>
          <p:nvPr/>
        </p:nvSpPr>
        <p:spPr>
          <a:xfrm>
            <a:off x="1857375" y="1019522"/>
            <a:ext cx="7072313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不确定性因素产生的原因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2" name="图片 15" descr="bridge6.jpg">
            <a:extLst>
              <a:ext uri="{FF2B5EF4-FFF2-40B4-BE49-F238E27FC236}">
                <a16:creationId xmlns:a16="http://schemas.microsoft.com/office/drawing/2014/main" id="{EDBE365A-1BB0-4B20-BD02-35526F1CCE0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536748" y="1878553"/>
            <a:ext cx="4544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无法以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定量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来表示的定性因素的影响</a:t>
            </a:r>
          </a:p>
        </p:txBody>
      </p:sp>
      <p:sp>
        <p:nvSpPr>
          <p:cNvPr id="24" name="矩形 23"/>
          <p:cNvSpPr/>
          <p:nvPr/>
        </p:nvSpPr>
        <p:spPr>
          <a:xfrm>
            <a:off x="567258" y="2622703"/>
            <a:ext cx="5570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其他外部影响因素（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法律法规、国际形式等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26" name="矩形 25"/>
          <p:cNvSpPr/>
          <p:nvPr/>
        </p:nvSpPr>
        <p:spPr>
          <a:xfrm>
            <a:off x="7596336" y="3917859"/>
            <a:ext cx="14592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/>
              <a:t>启示：发展核心技术是强国之道</a:t>
            </a:r>
            <a:endParaRPr lang="zh-CN" altLang="en-US" sz="1600" dirty="0"/>
          </a:p>
        </p:txBody>
      </p:sp>
      <p:pic>
        <p:nvPicPr>
          <p:cNvPr id="43010" name="Picture 2" descr="https://gimg2.baidu.com/image_search/src=http%3A%2F%2Fpic3.zhimg.com%2Fv2-9a6ca4f1b6e9920ac1987a199cd13582_r.jpg&amp;refer=http%3A%2F%2Fpic3.zhimg.com&amp;app=2002&amp;size=f9999,10000&amp;q=a80&amp;n=0&amp;g=0n&amp;fmt=auto?sec=1668130494&amp;t=4afa269a2e208884933f63fc9ffcdc8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849865"/>
            <a:ext cx="1707282" cy="89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32"/>
          <p:cNvSpPr txBox="1"/>
          <p:nvPr/>
        </p:nvSpPr>
        <p:spPr>
          <a:xfrm>
            <a:off x="7435143" y="1986275"/>
            <a:ext cx="1640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如果信念有颜色，那一定是中国红</a:t>
            </a:r>
          </a:p>
        </p:txBody>
      </p:sp>
      <p:pic>
        <p:nvPicPr>
          <p:cNvPr id="28" name="图片 27"/>
          <p:cNvPicPr/>
          <p:nvPr/>
        </p:nvPicPr>
        <p:blipFill>
          <a:blip r:embed="rId5"/>
          <a:stretch>
            <a:fillRect/>
          </a:stretch>
        </p:blipFill>
        <p:spPr>
          <a:xfrm>
            <a:off x="6901170" y="2632190"/>
            <a:ext cx="2005226" cy="1008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647828"/>
            <a:ext cx="1723118" cy="86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文本框 36">
            <a:extLst>
              <a:ext uri="{FF2B5EF4-FFF2-40B4-BE49-F238E27FC236}">
                <a16:creationId xmlns:a16="http://schemas.microsoft.com/office/drawing/2014/main" id="{4D9AE802-4EB5-41E7-B1AB-C49E609A7085}"/>
              </a:ext>
            </a:extLst>
          </p:cNvPr>
          <p:cNvSpPr txBox="1"/>
          <p:nvPr/>
        </p:nvSpPr>
        <p:spPr>
          <a:xfrm>
            <a:off x="419883" y="3548527"/>
            <a:ext cx="4971356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不确定性产生因素多</a:t>
            </a:r>
            <a:endParaRPr lang="en-US" altLang="zh-CN" sz="16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全面分析所有因素对技术方案影响困难</a:t>
            </a:r>
            <a:endParaRPr lang="en-US" altLang="zh-CN" sz="16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实践中：重点分析和把握关键因素，以期取得效果</a:t>
            </a:r>
          </a:p>
        </p:txBody>
      </p:sp>
    </p:spTree>
    <p:extLst>
      <p:ext uri="{BB962C8B-B14F-4D97-AF65-F5344CB8AC3E}">
        <p14:creationId xmlns:p14="http://schemas.microsoft.com/office/powerpoint/2010/main" val="82416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1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963251" y="4869656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BB7CD0A-C0B0-484C-B2C7-37E619DE07C1}"/>
              </a:ext>
            </a:extLst>
          </p:cNvPr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21" name="TextBox 25">
            <a:extLst>
              <a:ext uri="{FF2B5EF4-FFF2-40B4-BE49-F238E27FC236}">
                <a16:creationId xmlns:a16="http://schemas.microsoft.com/office/drawing/2014/main" id="{9F9E4847-1FD4-4A7D-AA23-0CD46E3188E8}"/>
              </a:ext>
            </a:extLst>
          </p:cNvPr>
          <p:cNvSpPr txBox="1"/>
          <p:nvPr/>
        </p:nvSpPr>
        <p:spPr>
          <a:xfrm>
            <a:off x="1857375" y="1019522"/>
            <a:ext cx="7072313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什么是不确定性分析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2" name="图片 15" descr="bridge6.jpg">
            <a:extLst>
              <a:ext uri="{FF2B5EF4-FFF2-40B4-BE49-F238E27FC236}">
                <a16:creationId xmlns:a16="http://schemas.microsoft.com/office/drawing/2014/main" id="{EDBE365A-1BB0-4B20-BD02-35526F1CCE0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464C84F-66EC-44A0-B3F9-4E1ADE4FF56B}"/>
              </a:ext>
            </a:extLst>
          </p:cNvPr>
          <p:cNvSpPr txBox="1"/>
          <p:nvPr/>
        </p:nvSpPr>
        <p:spPr>
          <a:xfrm>
            <a:off x="539552" y="1713373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指研究和分析当影响技术方案经济效果的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各项主要因素发生变化时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，拟实施技术方案的经济效果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会发生什么样的变化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，以便为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正确决策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服务的一项工作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97179DB-1C1B-4049-959A-03EA0B8780BD}"/>
              </a:ext>
            </a:extLst>
          </p:cNvPr>
          <p:cNvSpPr/>
          <p:nvPr/>
        </p:nvSpPr>
        <p:spPr>
          <a:xfrm>
            <a:off x="0" y="2670047"/>
            <a:ext cx="9138308" cy="45719"/>
          </a:xfrm>
          <a:prstGeom prst="rect">
            <a:avLst/>
          </a:prstGeom>
          <a:gradFill flip="none" rotWithShape="1">
            <a:gsLst>
              <a:gs pos="98000">
                <a:schemeClr val="bg1"/>
              </a:gs>
              <a:gs pos="52000">
                <a:schemeClr val="tx2">
                  <a:lumMod val="20000"/>
                  <a:lumOff val="80000"/>
                </a:schemeClr>
              </a:gs>
              <a:gs pos="5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D17F72E-ADEC-4E67-857B-5C1312D604BF}"/>
              </a:ext>
            </a:extLst>
          </p:cNvPr>
          <p:cNvSpPr txBox="1"/>
          <p:nvPr/>
        </p:nvSpPr>
        <p:spPr>
          <a:xfrm>
            <a:off x="323528" y="3092804"/>
            <a:ext cx="201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看谁（对象）：</a:t>
            </a:r>
            <a:endParaRPr lang="en-US" altLang="zh-CN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25AB49E-3D32-495B-8F1E-E034E6FF4D43}"/>
              </a:ext>
            </a:extLst>
          </p:cNvPr>
          <p:cNvSpPr/>
          <p:nvPr/>
        </p:nvSpPr>
        <p:spPr>
          <a:xfrm>
            <a:off x="2339753" y="312923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各项主要因素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3E97134-2684-4ABD-8D60-186DCE0F83EB}"/>
              </a:ext>
            </a:extLst>
          </p:cNvPr>
          <p:cNvSpPr txBox="1"/>
          <p:nvPr/>
        </p:nvSpPr>
        <p:spPr>
          <a:xfrm>
            <a:off x="323528" y="3686959"/>
            <a:ext cx="286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看他的什么（起因）：</a:t>
            </a:r>
            <a:endParaRPr lang="en-US" altLang="zh-CN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C4F7645-9620-477E-A50D-C58598D371BF}"/>
              </a:ext>
            </a:extLst>
          </p:cNvPr>
          <p:cNvSpPr/>
          <p:nvPr/>
        </p:nvSpPr>
        <p:spPr>
          <a:xfrm>
            <a:off x="2987824" y="3665045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各项主要因素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发生变化时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8109859-8553-4276-B0C5-E0F06DBF313E}"/>
              </a:ext>
            </a:extLst>
          </p:cNvPr>
          <p:cNvSpPr txBox="1"/>
          <p:nvPr/>
        </p:nvSpPr>
        <p:spPr>
          <a:xfrm>
            <a:off x="323528" y="4218642"/>
            <a:ext cx="286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想看到什么（结果）：</a:t>
            </a:r>
            <a:endParaRPr lang="en-US" altLang="zh-CN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E1F2581-D3E3-4639-80C2-94E4EB8D080B}"/>
              </a:ext>
            </a:extLst>
          </p:cNvPr>
          <p:cNvSpPr/>
          <p:nvPr/>
        </p:nvSpPr>
        <p:spPr>
          <a:xfrm>
            <a:off x="2987824" y="4209350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经济效果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发生什么样的变化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89901D01-4345-4EBD-9349-9A6EF6B2B2B7}"/>
              </a:ext>
            </a:extLst>
          </p:cNvPr>
          <p:cNvSpPr/>
          <p:nvPr/>
        </p:nvSpPr>
        <p:spPr>
          <a:xfrm>
            <a:off x="5940152" y="2986468"/>
            <a:ext cx="300514" cy="1469468"/>
          </a:xfrm>
          <a:prstGeom prst="rightBrace">
            <a:avLst>
              <a:gd name="adj1" fmla="val 53409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EEE7331-D1F3-4520-93C8-DD45FDA911E6}"/>
              </a:ext>
            </a:extLst>
          </p:cNvPr>
          <p:cNvSpPr txBox="1"/>
          <p:nvPr/>
        </p:nvSpPr>
        <p:spPr>
          <a:xfrm>
            <a:off x="6613402" y="3060289"/>
            <a:ext cx="201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为什么做？（目的）</a:t>
            </a:r>
            <a:endParaRPr lang="en-US" altLang="zh-CN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165E200-0E5E-4552-B0DB-C55276BFA548}"/>
              </a:ext>
            </a:extLst>
          </p:cNvPr>
          <p:cNvSpPr/>
          <p:nvPr/>
        </p:nvSpPr>
        <p:spPr>
          <a:xfrm>
            <a:off x="6836684" y="356207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服务正确决策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FADD9FD-C590-4B76-95C6-1794B02A2EF4}"/>
              </a:ext>
            </a:extLst>
          </p:cNvPr>
          <p:cNvSpPr txBox="1"/>
          <p:nvPr/>
        </p:nvSpPr>
        <p:spPr>
          <a:xfrm>
            <a:off x="6197765" y="4259872"/>
            <a:ext cx="2954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Ye, that is what we want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7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31" grpId="0"/>
      <p:bldP spid="10" grpId="0" animBg="1"/>
      <p:bldP spid="32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1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963251" y="4869656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BB7CD0A-C0B0-484C-B2C7-37E619DE07C1}"/>
              </a:ext>
            </a:extLst>
          </p:cNvPr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21" name="TextBox 25">
            <a:extLst>
              <a:ext uri="{FF2B5EF4-FFF2-40B4-BE49-F238E27FC236}">
                <a16:creationId xmlns:a16="http://schemas.microsoft.com/office/drawing/2014/main" id="{9F9E4847-1FD4-4A7D-AA23-0CD46E3188E8}"/>
              </a:ext>
            </a:extLst>
          </p:cNvPr>
          <p:cNvSpPr txBox="1"/>
          <p:nvPr/>
        </p:nvSpPr>
        <p:spPr>
          <a:xfrm>
            <a:off x="1857375" y="1019522"/>
            <a:ext cx="7072313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不确定性分析内容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2" name="图片 15" descr="bridge6.jpg">
            <a:extLst>
              <a:ext uri="{FF2B5EF4-FFF2-40B4-BE49-F238E27FC236}">
                <a16:creationId xmlns:a16="http://schemas.microsoft.com/office/drawing/2014/main" id="{EDBE365A-1BB0-4B20-BD02-35526F1CCE0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748547"/>
          <p:cNvSpPr txBox="1">
            <a:spLocks noChangeArrowheads="1"/>
          </p:cNvSpPr>
          <p:nvPr/>
        </p:nvSpPr>
        <p:spPr bwMode="auto">
          <a:xfrm>
            <a:off x="196627" y="2118216"/>
            <a:ext cx="1351037" cy="230832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投资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产量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价格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成本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利率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汇率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收益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建设期限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经济寿命</a:t>
            </a:r>
          </a:p>
        </p:txBody>
      </p:sp>
      <p:sp>
        <p:nvSpPr>
          <p:cNvPr id="27" name="文本框 748547"/>
          <p:cNvSpPr txBox="1">
            <a:spLocks noChangeArrowheads="1"/>
          </p:cNvSpPr>
          <p:nvPr/>
        </p:nvSpPr>
        <p:spPr bwMode="auto">
          <a:xfrm>
            <a:off x="192621" y="1779662"/>
            <a:ext cx="1351037" cy="338554"/>
          </a:xfrm>
          <a:prstGeom prst="rect">
            <a:avLst/>
          </a:prstGeom>
          <a:solidFill>
            <a:srgbClr val="0070C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计算参数</a:t>
            </a:r>
            <a:endParaRPr lang="en-US" altLang="zh-CN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251520" y="451596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不确定性</a:t>
            </a:r>
          </a:p>
        </p:txBody>
      </p:sp>
      <p:sp>
        <p:nvSpPr>
          <p:cNvPr id="9" name="椭圆 8"/>
          <p:cNvSpPr/>
          <p:nvPr/>
        </p:nvSpPr>
        <p:spPr>
          <a:xfrm>
            <a:off x="2195736" y="1851670"/>
            <a:ext cx="1152128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实际值</a:t>
            </a:r>
          </a:p>
        </p:txBody>
      </p:sp>
      <p:sp>
        <p:nvSpPr>
          <p:cNvPr id="30" name="椭圆 29"/>
          <p:cNvSpPr/>
          <p:nvPr/>
        </p:nvSpPr>
        <p:spPr>
          <a:xfrm>
            <a:off x="2195736" y="3259778"/>
            <a:ext cx="1152128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预测值</a:t>
            </a:r>
          </a:p>
        </p:txBody>
      </p:sp>
      <p:sp>
        <p:nvSpPr>
          <p:cNvPr id="10" name="左右箭头 9"/>
          <p:cNvSpPr/>
          <p:nvPr/>
        </p:nvSpPr>
        <p:spPr>
          <a:xfrm rot="5400000">
            <a:off x="2375756" y="2647710"/>
            <a:ext cx="792088" cy="288032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2896845" y="262244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偏离</a:t>
            </a:r>
          </a:p>
        </p:txBody>
      </p:sp>
      <p:sp>
        <p:nvSpPr>
          <p:cNvPr id="12" name="右箭头 11"/>
          <p:cNvSpPr/>
          <p:nvPr/>
        </p:nvSpPr>
        <p:spPr>
          <a:xfrm>
            <a:off x="1616757" y="3057804"/>
            <a:ext cx="481236" cy="252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97179DB-1C1B-4049-959A-03EA0B8780BD}"/>
              </a:ext>
            </a:extLst>
          </p:cNvPr>
          <p:cNvSpPr/>
          <p:nvPr/>
        </p:nvSpPr>
        <p:spPr>
          <a:xfrm rot="5400000" flipV="1">
            <a:off x="2046383" y="3219290"/>
            <a:ext cx="3224745" cy="45719"/>
          </a:xfrm>
          <a:prstGeom prst="rect">
            <a:avLst/>
          </a:prstGeom>
          <a:gradFill flip="none" rotWithShape="1">
            <a:gsLst>
              <a:gs pos="98000">
                <a:schemeClr val="bg1"/>
              </a:gs>
              <a:gs pos="52000">
                <a:schemeClr val="tx2">
                  <a:lumMod val="20000"/>
                  <a:lumOff val="80000"/>
                </a:schemeClr>
              </a:gs>
              <a:gs pos="5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可选过程 34">
            <a:extLst>
              <a:ext uri="{FF2B5EF4-FFF2-40B4-BE49-F238E27FC236}">
                <a16:creationId xmlns:a16="http://schemas.microsoft.com/office/drawing/2014/main" id="{0696C41D-71F4-4EFF-B30A-171BF9DC5F65}"/>
              </a:ext>
            </a:extLst>
          </p:cNvPr>
          <p:cNvSpPr/>
          <p:nvPr/>
        </p:nvSpPr>
        <p:spPr>
          <a:xfrm>
            <a:off x="5241656" y="1752296"/>
            <a:ext cx="2112152" cy="365920"/>
          </a:xfrm>
          <a:prstGeom prst="flowChartAlternateProcess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拟实施技术方案</a:t>
            </a:r>
          </a:p>
        </p:txBody>
      </p:sp>
      <p:sp>
        <p:nvSpPr>
          <p:cNvPr id="36" name="流程图: 可选过程 35">
            <a:extLst>
              <a:ext uri="{FF2B5EF4-FFF2-40B4-BE49-F238E27FC236}">
                <a16:creationId xmlns:a16="http://schemas.microsoft.com/office/drawing/2014/main" id="{0696C41D-71F4-4EFF-B30A-171BF9DC5F65}"/>
              </a:ext>
            </a:extLst>
          </p:cNvPr>
          <p:cNvSpPr/>
          <p:nvPr/>
        </p:nvSpPr>
        <p:spPr>
          <a:xfrm>
            <a:off x="4427984" y="2279765"/>
            <a:ext cx="3744416" cy="363993"/>
          </a:xfrm>
          <a:prstGeom prst="flowChartAlternateProcess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内外部条件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变化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或 测算数据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误差</a:t>
            </a:r>
          </a:p>
        </p:txBody>
      </p:sp>
      <p:sp>
        <p:nvSpPr>
          <p:cNvPr id="37" name="流程图: 可选过程 36">
            <a:extLst>
              <a:ext uri="{FF2B5EF4-FFF2-40B4-BE49-F238E27FC236}">
                <a16:creationId xmlns:a16="http://schemas.microsoft.com/office/drawing/2014/main" id="{0696C41D-71F4-4EFF-B30A-171BF9DC5F65}"/>
              </a:ext>
            </a:extLst>
          </p:cNvPr>
          <p:cNvSpPr/>
          <p:nvPr/>
        </p:nvSpPr>
        <p:spPr>
          <a:xfrm>
            <a:off x="4992080" y="2855829"/>
            <a:ext cx="2616223" cy="363993"/>
          </a:xfrm>
          <a:prstGeom prst="flowChartAlternateProcess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对经济效果的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影响程度</a:t>
            </a:r>
          </a:p>
        </p:txBody>
      </p:sp>
      <p:sp>
        <p:nvSpPr>
          <p:cNvPr id="38" name="流程图: 可选过程 37">
            <a:extLst>
              <a:ext uri="{FF2B5EF4-FFF2-40B4-BE49-F238E27FC236}">
                <a16:creationId xmlns:a16="http://schemas.microsoft.com/office/drawing/2014/main" id="{0696C41D-71F4-4EFF-B30A-171BF9DC5F65}"/>
              </a:ext>
            </a:extLst>
          </p:cNvPr>
          <p:cNvSpPr/>
          <p:nvPr/>
        </p:nvSpPr>
        <p:spPr>
          <a:xfrm>
            <a:off x="4890051" y="3431893"/>
            <a:ext cx="2820281" cy="363993"/>
          </a:xfrm>
          <a:prstGeom prst="flowChartAlternateProcess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估计技术方案的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承受能力</a:t>
            </a:r>
          </a:p>
        </p:txBody>
      </p:sp>
      <p:sp>
        <p:nvSpPr>
          <p:cNvPr id="39" name="流程图: 可选过程 38">
            <a:extLst>
              <a:ext uri="{FF2B5EF4-FFF2-40B4-BE49-F238E27FC236}">
                <a16:creationId xmlns:a16="http://schemas.microsoft.com/office/drawing/2014/main" id="{0696C41D-71F4-4EFF-B30A-171BF9DC5F65}"/>
              </a:ext>
            </a:extLst>
          </p:cNvPr>
          <p:cNvSpPr/>
          <p:nvPr/>
        </p:nvSpPr>
        <p:spPr>
          <a:xfrm>
            <a:off x="4211960" y="4083918"/>
            <a:ext cx="1997225" cy="363993"/>
          </a:xfrm>
          <a:prstGeom prst="flowChartAlternateProcess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确定方案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可靠性</a:t>
            </a:r>
          </a:p>
        </p:txBody>
      </p:sp>
      <p:sp>
        <p:nvSpPr>
          <p:cNvPr id="40" name="流程图: 可选过程 39">
            <a:extLst>
              <a:ext uri="{FF2B5EF4-FFF2-40B4-BE49-F238E27FC236}">
                <a16:creationId xmlns:a16="http://schemas.microsoft.com/office/drawing/2014/main" id="{0696C41D-71F4-4EFF-B30A-171BF9DC5F65}"/>
              </a:ext>
            </a:extLst>
          </p:cNvPr>
          <p:cNvSpPr/>
          <p:nvPr/>
        </p:nvSpPr>
        <p:spPr>
          <a:xfrm>
            <a:off x="6713243" y="4083918"/>
            <a:ext cx="2125440" cy="363993"/>
          </a:xfrm>
          <a:prstGeom prst="flowChartAlternateProcess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最大可能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减低风险</a:t>
            </a:r>
          </a:p>
        </p:txBody>
      </p:sp>
      <p:cxnSp>
        <p:nvCxnSpPr>
          <p:cNvPr id="18" name="直接箭头连接符 17"/>
          <p:cNvCxnSpPr>
            <a:stCxn id="35" idx="2"/>
            <a:endCxn id="36" idx="0"/>
          </p:cNvCxnSpPr>
          <p:nvPr/>
        </p:nvCxnSpPr>
        <p:spPr>
          <a:xfrm>
            <a:off x="6297732" y="2118216"/>
            <a:ext cx="2460" cy="1615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endCxn id="37" idx="0"/>
          </p:cNvCxnSpPr>
          <p:nvPr/>
        </p:nvCxnSpPr>
        <p:spPr>
          <a:xfrm>
            <a:off x="6300192" y="2643758"/>
            <a:ext cx="0" cy="212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6300192" y="3203796"/>
            <a:ext cx="0" cy="212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38" idx="2"/>
            <a:endCxn id="39" idx="0"/>
          </p:cNvCxnSpPr>
          <p:nvPr/>
        </p:nvCxnSpPr>
        <p:spPr>
          <a:xfrm flipH="1">
            <a:off x="5210573" y="3795886"/>
            <a:ext cx="1089619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8" idx="2"/>
            <a:endCxn id="40" idx="0"/>
          </p:cNvCxnSpPr>
          <p:nvPr/>
        </p:nvCxnSpPr>
        <p:spPr>
          <a:xfrm>
            <a:off x="6300192" y="3795886"/>
            <a:ext cx="1475771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左大括号 43"/>
          <p:cNvSpPr/>
          <p:nvPr/>
        </p:nvSpPr>
        <p:spPr>
          <a:xfrm>
            <a:off x="4067944" y="2283718"/>
            <a:ext cx="216024" cy="1552124"/>
          </a:xfrm>
          <a:prstGeom prst="leftBrace">
            <a:avLst>
              <a:gd name="adj1" fmla="val 9728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3665928" y="2574652"/>
            <a:ext cx="4020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分析过程</a:t>
            </a:r>
          </a:p>
        </p:txBody>
      </p:sp>
      <p:sp>
        <p:nvSpPr>
          <p:cNvPr id="2" name="矩形 1"/>
          <p:cNvSpPr/>
          <p:nvPr/>
        </p:nvSpPr>
        <p:spPr>
          <a:xfrm>
            <a:off x="2097992" y="1707654"/>
            <a:ext cx="1393887" cy="231012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/>
        </p:nvSpPr>
        <p:spPr>
          <a:xfrm rot="5400000">
            <a:off x="2566217" y="4185338"/>
            <a:ext cx="409228" cy="252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1920748" y="451596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给投资带来风险</a:t>
            </a:r>
          </a:p>
        </p:txBody>
      </p:sp>
    </p:spTree>
    <p:extLst>
      <p:ext uri="{BB962C8B-B14F-4D97-AF65-F5344CB8AC3E}">
        <p14:creationId xmlns:p14="http://schemas.microsoft.com/office/powerpoint/2010/main" val="825447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1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963251" y="4869656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BB7CD0A-C0B0-484C-B2C7-37E619DE07C1}"/>
              </a:ext>
            </a:extLst>
          </p:cNvPr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21" name="TextBox 25">
            <a:extLst>
              <a:ext uri="{FF2B5EF4-FFF2-40B4-BE49-F238E27FC236}">
                <a16:creationId xmlns:a16="http://schemas.microsoft.com/office/drawing/2014/main" id="{9F9E4847-1FD4-4A7D-AA23-0CD46E3188E8}"/>
              </a:ext>
            </a:extLst>
          </p:cNvPr>
          <p:cNvSpPr txBox="1"/>
          <p:nvPr/>
        </p:nvSpPr>
        <p:spPr>
          <a:xfrm>
            <a:off x="1857375" y="1019522"/>
            <a:ext cx="7072313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不确定性分析的方法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2" name="图片 15" descr="bridge6.jpg">
            <a:extLst>
              <a:ext uri="{FF2B5EF4-FFF2-40B4-BE49-F238E27FC236}">
                <a16:creationId xmlns:a16="http://schemas.microsoft.com/office/drawing/2014/main" id="{EDBE365A-1BB0-4B20-BD02-35526F1CCE0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本框 626689"/>
          <p:cNvSpPr txBox="1">
            <a:spLocks noChangeArrowheads="1"/>
          </p:cNvSpPr>
          <p:nvPr/>
        </p:nvSpPr>
        <p:spPr bwMode="auto">
          <a:xfrm>
            <a:off x="498516" y="1707654"/>
            <a:ext cx="813690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盈亏平衡分析</a:t>
            </a:r>
          </a:p>
          <a:p>
            <a:pPr indent="457200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就是将技术方案投产后的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产销量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作为不确定因素，通过计算企业或项目的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盈亏平衡点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的产销量，据此分析判断不确定因素对方案经济效果的影响程度，说明方案实施的风险大小及项目承担风险的能力。</a:t>
            </a:r>
          </a:p>
        </p:txBody>
      </p:sp>
      <p:sp>
        <p:nvSpPr>
          <p:cNvPr id="42" name="文本框 626689"/>
          <p:cNvSpPr txBox="1">
            <a:spLocks noChangeArrowheads="1"/>
          </p:cNvSpPr>
          <p:nvPr/>
        </p:nvSpPr>
        <p:spPr bwMode="auto">
          <a:xfrm>
            <a:off x="498516" y="3363838"/>
            <a:ext cx="813690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敏感性分析</a:t>
            </a:r>
          </a:p>
          <a:p>
            <a:pPr indent="457200" eaLnBrk="1" hangingPunct="1">
              <a:spcBef>
                <a:spcPct val="0"/>
              </a:spcBef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是分析各种不确定性因素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发生增减变化时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，对财务或经济评价指标的影响，并计算敏感度系数和临界点，找到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敏感因素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。</a:t>
            </a:r>
          </a:p>
        </p:txBody>
      </p:sp>
      <p:sp>
        <p:nvSpPr>
          <p:cNvPr id="2" name="下箭头 1"/>
          <p:cNvSpPr/>
          <p:nvPr/>
        </p:nvSpPr>
        <p:spPr>
          <a:xfrm rot="10800000">
            <a:off x="8064448" y="2931790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972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/>
        </p:nvSpPr>
        <p:spPr>
          <a:xfrm>
            <a:off x="6156325" y="0"/>
            <a:ext cx="2987675" cy="2209800"/>
          </a:xfrm>
          <a:prstGeom prst="rect">
            <a:avLst/>
          </a:prstGeom>
          <a:solidFill>
            <a:srgbClr val="7FA6C7">
              <a:lumMod val="60000"/>
              <a:lumOff val="40000"/>
              <a:alpha val="6980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方正粗宋简体"/>
              <a:ea typeface="方正粗宋简体"/>
            </a:endParaRPr>
          </a:p>
        </p:txBody>
      </p:sp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2312988" y="2209800"/>
            <a:ext cx="6831012" cy="1439863"/>
          </a:xfrm>
          <a:prstGeom prst="rect">
            <a:avLst/>
          </a:prstGeom>
          <a:solidFill>
            <a:srgbClr val="0072C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lvl="0">
              <a:defRPr/>
            </a:pPr>
            <a:r>
              <a:rPr lang="zh-CN" altLang="en-US" sz="2800" kern="0" dirty="0">
                <a:solidFill>
                  <a:sysClr val="window" lastClr="FFFFFF"/>
                </a:solidFill>
                <a:latin typeface="Arial" pitchFamily="34" charset="0"/>
                <a:ea typeface="方正粗宋简体"/>
                <a:cs typeface="Arial" pitchFamily="34" charset="0"/>
              </a:rPr>
              <a:t>            盈亏平衡分析 </a:t>
            </a:r>
          </a:p>
        </p:txBody>
      </p:sp>
      <p:sp>
        <p:nvSpPr>
          <p:cNvPr id="11" name="文本框 4"/>
          <p:cNvSpPr txBox="1">
            <a:spLocks noChangeArrowheads="1"/>
          </p:cNvSpPr>
          <p:nvPr/>
        </p:nvSpPr>
        <p:spPr bwMode="auto">
          <a:xfrm>
            <a:off x="6156325" y="1128713"/>
            <a:ext cx="30956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1" u="none" strike="noStrike" kern="0" cap="none" spc="0" normalizeH="0" baseline="0" noProof="0" dirty="0">
                <a:ln>
                  <a:noFill/>
                </a:ln>
                <a:solidFill>
                  <a:srgbClr val="014C8D"/>
                </a:solidFill>
                <a:effectLst/>
                <a:uLnTx/>
                <a:uFillTx/>
                <a:latin typeface="Adobe Gothic Std B"/>
                <a:ea typeface="Adobe Gothic Std B"/>
                <a:cs typeface="Adobe Gothic Std B"/>
              </a:rPr>
              <a:t>Part 2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014C8D"/>
              </a:solidFill>
              <a:effectLst/>
              <a:uLnTx/>
              <a:uFillTx/>
              <a:latin typeface="Adobe Gothic Std B"/>
              <a:ea typeface="微软雅黑" pitchFamily="34" charset="-122"/>
            </a:endParaRPr>
          </a:p>
        </p:txBody>
      </p:sp>
      <p:sp>
        <p:nvSpPr>
          <p:cNvPr id="12" name="矩形 4"/>
          <p:cNvSpPr/>
          <p:nvPr/>
        </p:nvSpPr>
        <p:spPr>
          <a:xfrm>
            <a:off x="1588" y="3649663"/>
            <a:ext cx="2312987" cy="1493837"/>
          </a:xfrm>
          <a:prstGeom prst="rect">
            <a:avLst/>
          </a:prstGeom>
          <a:solidFill>
            <a:srgbClr val="4BACC6">
              <a:lumMod val="40000"/>
              <a:lumOff val="60000"/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方正粗宋简体"/>
              <a:ea typeface="方正粗宋简体"/>
            </a:endParaRPr>
          </a:p>
        </p:txBody>
      </p:sp>
      <p:pic>
        <p:nvPicPr>
          <p:cNvPr id="13" name="图片 12" descr="bridge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2314575" cy="1439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372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545989" y="1131590"/>
            <a:ext cx="2016224" cy="2086322"/>
            <a:chOff x="6804248" y="1565548"/>
            <a:chExt cx="2016224" cy="2086322"/>
          </a:xfrm>
        </p:grpSpPr>
        <p:pic>
          <p:nvPicPr>
            <p:cNvPr id="45061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33" b="97558" l="0" r="9651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1635646"/>
              <a:ext cx="2016224" cy="2016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063" name="Picture 7" descr="https://img2.baidu.com/it/u=1019069764,1508055809&amp;fm=253&amp;fmt=auto&amp;app=138&amp;f=JPEG?w=520&amp;h=50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0" b="988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1565548"/>
              <a:ext cx="774949" cy="745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2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灯片编号占位符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93" y="1203598"/>
            <a:ext cx="2400266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0" name="Picture 4" descr="https://img0.baidu.com/it/u=2829946110,626520379&amp;fm=253&amp;fmt=auto&amp;app=138&amp;f=JPEG?w=500&amp;h=26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293324"/>
            <a:ext cx="2388726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1042844" y="3291830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产销量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4247661" y="3291830"/>
            <a:ext cx="11079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成本投入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7092280" y="3291830"/>
            <a:ext cx="11079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销售收入</a:t>
            </a:r>
            <a:endParaRPr lang="zh-CN" altLang="en-US" dirty="0"/>
          </a:p>
        </p:txBody>
      </p:sp>
      <p:sp>
        <p:nvSpPr>
          <p:cNvPr id="54" name="文本框 626689"/>
          <p:cNvSpPr txBox="1">
            <a:spLocks noChangeArrowheads="1"/>
          </p:cNvSpPr>
          <p:nvPr/>
        </p:nvSpPr>
        <p:spPr bwMode="auto">
          <a:xfrm>
            <a:off x="820631" y="3860343"/>
            <a:ext cx="77768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457200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产量是多少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：才能确保利润大于成本？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  <a:p>
            <a:pPr indent="457200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               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未来若减产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：利润还能大于成本么？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  <a:p>
            <a:pPr indent="457200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                                            。。。。。。</a:t>
            </a:r>
          </a:p>
        </p:txBody>
      </p:sp>
      <p:sp>
        <p:nvSpPr>
          <p:cNvPr id="11" name="右箭头 10"/>
          <p:cNvSpPr/>
          <p:nvPr/>
        </p:nvSpPr>
        <p:spPr>
          <a:xfrm>
            <a:off x="3772684" y="3363838"/>
            <a:ext cx="288032" cy="225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395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2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灯片编号占位符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7375" y="1019522"/>
            <a:ext cx="707231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成本的概念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7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626689"/>
          <p:cNvSpPr txBox="1">
            <a:spLocks noChangeArrowheads="1"/>
          </p:cNvSpPr>
          <p:nvPr/>
        </p:nvSpPr>
        <p:spPr bwMode="auto">
          <a:xfrm>
            <a:off x="498516" y="1707654"/>
            <a:ext cx="81369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成本分类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</p:txBody>
      </p:sp>
      <p:sp>
        <p:nvSpPr>
          <p:cNvPr id="46" name="文本框 626689"/>
          <p:cNvSpPr txBox="1">
            <a:spLocks noChangeArrowheads="1"/>
          </p:cNvSpPr>
          <p:nvPr/>
        </p:nvSpPr>
        <p:spPr bwMode="auto">
          <a:xfrm>
            <a:off x="0" y="1995686"/>
            <a:ext cx="9138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457200"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依据：成本费用与产量（工程量）的关系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107504" y="3154308"/>
            <a:ext cx="613842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成本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1153394" y="2794268"/>
            <a:ext cx="1584176" cy="36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固定成本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1153394" y="3511101"/>
            <a:ext cx="1584176" cy="36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可变成本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1153394" y="4227934"/>
            <a:ext cx="1584176" cy="36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半可变成本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865362" y="2938284"/>
            <a:ext cx="216024" cy="1584176"/>
          </a:xfrm>
          <a:prstGeom prst="leftBrace">
            <a:avLst>
              <a:gd name="adj1" fmla="val 10710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3259694" y="4407954"/>
            <a:ext cx="15121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V="1">
            <a:off x="3259694" y="2988098"/>
            <a:ext cx="0" cy="1406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3403710" y="4496221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a. </a:t>
            </a:r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固定成本</a:t>
            </a:r>
          </a:p>
        </p:txBody>
      </p:sp>
      <p:sp>
        <p:nvSpPr>
          <p:cNvPr id="59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2987824" y="266273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成本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3259694" y="3730372"/>
            <a:ext cx="138431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0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4524539" y="401191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产量</a:t>
            </a:r>
          </a:p>
        </p:txBody>
      </p:sp>
      <p:cxnSp>
        <p:nvCxnSpPr>
          <p:cNvPr id="63" name="直接箭头连接符 62"/>
          <p:cNvCxnSpPr/>
          <p:nvPr/>
        </p:nvCxnSpPr>
        <p:spPr>
          <a:xfrm>
            <a:off x="5237212" y="4407954"/>
            <a:ext cx="15121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V="1">
            <a:off x="5237212" y="2988098"/>
            <a:ext cx="0" cy="1406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5381228" y="4496221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b. </a:t>
            </a:r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可变成本</a:t>
            </a:r>
          </a:p>
        </p:txBody>
      </p:sp>
      <p:sp>
        <p:nvSpPr>
          <p:cNvPr id="70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4965342" y="266273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成本</a:t>
            </a:r>
          </a:p>
        </p:txBody>
      </p:sp>
      <p:cxnSp>
        <p:nvCxnSpPr>
          <p:cNvPr id="71" name="直接连接符 70"/>
          <p:cNvCxnSpPr/>
          <p:nvPr/>
        </p:nvCxnSpPr>
        <p:spPr>
          <a:xfrm flipV="1">
            <a:off x="5237212" y="3154308"/>
            <a:ext cx="974810" cy="12398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2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6502057" y="401191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产量</a:t>
            </a:r>
          </a:p>
        </p:txBody>
      </p:sp>
      <p:cxnSp>
        <p:nvCxnSpPr>
          <p:cNvPr id="73" name="直接箭头连接符 72"/>
          <p:cNvCxnSpPr/>
          <p:nvPr/>
        </p:nvCxnSpPr>
        <p:spPr>
          <a:xfrm>
            <a:off x="7299920" y="4407954"/>
            <a:ext cx="15121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 flipV="1">
            <a:off x="7299920" y="2988098"/>
            <a:ext cx="0" cy="1406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7443936" y="4496221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c. </a:t>
            </a:r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半可变成本</a:t>
            </a:r>
          </a:p>
        </p:txBody>
      </p:sp>
      <p:sp>
        <p:nvSpPr>
          <p:cNvPr id="76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7028050" y="266273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成本</a:t>
            </a:r>
          </a:p>
        </p:txBody>
      </p:sp>
      <p:sp>
        <p:nvSpPr>
          <p:cNvPr id="78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8564765" y="401191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产量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41BE555-396D-4F6A-9D1A-5070C70050C8}"/>
              </a:ext>
            </a:extLst>
          </p:cNvPr>
          <p:cNvSpPr/>
          <p:nvPr/>
        </p:nvSpPr>
        <p:spPr>
          <a:xfrm>
            <a:off x="16343" y="2454023"/>
            <a:ext cx="9138308" cy="45719"/>
          </a:xfrm>
          <a:prstGeom prst="rect">
            <a:avLst/>
          </a:prstGeom>
          <a:gradFill flip="none" rotWithShape="1">
            <a:gsLst>
              <a:gs pos="98000">
                <a:schemeClr val="bg1"/>
              </a:gs>
              <a:gs pos="52000">
                <a:schemeClr val="tx2">
                  <a:lumMod val="20000"/>
                  <a:lumOff val="80000"/>
                </a:schemeClr>
              </a:gs>
              <a:gs pos="5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97179DB-1C1B-4049-959A-03EA0B8780BD}"/>
              </a:ext>
            </a:extLst>
          </p:cNvPr>
          <p:cNvSpPr/>
          <p:nvPr/>
        </p:nvSpPr>
        <p:spPr>
          <a:xfrm rot="5400000" flipV="1">
            <a:off x="1864956" y="3707512"/>
            <a:ext cx="2191783" cy="45719"/>
          </a:xfrm>
          <a:prstGeom prst="rect">
            <a:avLst/>
          </a:prstGeom>
          <a:gradFill flip="none" rotWithShape="1">
            <a:gsLst>
              <a:gs pos="98000">
                <a:schemeClr val="bg1"/>
              </a:gs>
              <a:gs pos="52000">
                <a:schemeClr val="tx2">
                  <a:lumMod val="20000"/>
                  <a:lumOff val="80000"/>
                </a:schemeClr>
              </a:gs>
              <a:gs pos="5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连接符 80"/>
          <p:cNvCxnSpPr/>
          <p:nvPr/>
        </p:nvCxnSpPr>
        <p:spPr>
          <a:xfrm>
            <a:off x="7299920" y="3871141"/>
            <a:ext cx="22440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7524328" y="3651870"/>
            <a:ext cx="22440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7524328" y="3651870"/>
            <a:ext cx="0" cy="21927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7740352" y="3435846"/>
            <a:ext cx="22440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flipV="1">
            <a:off x="7740352" y="3435846"/>
            <a:ext cx="0" cy="21927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7964760" y="3216573"/>
            <a:ext cx="22440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V="1">
            <a:off x="7964760" y="3216573"/>
            <a:ext cx="0" cy="21927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8180784" y="3000549"/>
            <a:ext cx="22440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V="1">
            <a:off x="8180784" y="3000549"/>
            <a:ext cx="0" cy="21927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268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2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灯片编号占位符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7375" y="1019522"/>
            <a:ext cx="707231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成本的概念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7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626689"/>
          <p:cNvSpPr txBox="1">
            <a:spLocks noChangeArrowheads="1"/>
          </p:cNvSpPr>
          <p:nvPr/>
        </p:nvSpPr>
        <p:spPr bwMode="auto">
          <a:xfrm>
            <a:off x="498516" y="1707654"/>
            <a:ext cx="81369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固定成本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07504" y="2947562"/>
            <a:ext cx="613842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成本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1153394" y="2587522"/>
            <a:ext cx="1584176" cy="36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固定成本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1153394" y="3304355"/>
            <a:ext cx="1584176" cy="36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可变成本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1153394" y="4021188"/>
            <a:ext cx="1584176" cy="36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半可变成本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865362" y="2731538"/>
            <a:ext cx="216024" cy="1584176"/>
          </a:xfrm>
          <a:prstGeom prst="leftBrace">
            <a:avLst>
              <a:gd name="adj1" fmla="val 10710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97179DB-1C1B-4049-959A-03EA0B8780BD}"/>
              </a:ext>
            </a:extLst>
          </p:cNvPr>
          <p:cNvSpPr/>
          <p:nvPr/>
        </p:nvSpPr>
        <p:spPr>
          <a:xfrm rot="5400000" flipV="1">
            <a:off x="1681068" y="3353226"/>
            <a:ext cx="2711808" cy="45719"/>
          </a:xfrm>
          <a:prstGeom prst="rect">
            <a:avLst/>
          </a:prstGeom>
          <a:gradFill flip="none" rotWithShape="1">
            <a:gsLst>
              <a:gs pos="98000">
                <a:schemeClr val="bg1"/>
              </a:gs>
              <a:gs pos="52000">
                <a:schemeClr val="tx2">
                  <a:lumMod val="20000"/>
                  <a:lumOff val="80000"/>
                </a:schemeClr>
              </a:gs>
              <a:gs pos="5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040628" y="3218358"/>
            <a:ext cx="1872208" cy="1225600"/>
          </a:xfrm>
          <a:prstGeom prst="round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626690"/>
          <p:cNvSpPr txBox="1">
            <a:spLocks noChangeArrowheads="1"/>
          </p:cNvSpPr>
          <p:nvPr/>
        </p:nvSpPr>
        <p:spPr bwMode="auto">
          <a:xfrm>
            <a:off x="3131840" y="1851670"/>
            <a:ext cx="558182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342900" indent="-342900" eaLnBrk="1" fontAlgn="base" hangingPunct="1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指技术方案一定的产量范围内</a:t>
            </a: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                    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不受产品产量影响的成本</a:t>
            </a:r>
          </a:p>
        </p:txBody>
      </p:sp>
      <p:sp>
        <p:nvSpPr>
          <p:cNvPr id="56" name="文本框 626690"/>
          <p:cNvSpPr txBox="1">
            <a:spLocks noChangeArrowheads="1"/>
          </p:cNvSpPr>
          <p:nvPr/>
        </p:nvSpPr>
        <p:spPr bwMode="auto">
          <a:xfrm>
            <a:off x="3164979" y="3065353"/>
            <a:ext cx="55818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342900" indent="-342900" eaLnBrk="1" fontAlgn="base" hangingPunct="1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不随产品产量增加发生变化的各项成本费用</a:t>
            </a:r>
          </a:p>
        </p:txBody>
      </p:sp>
      <p:sp>
        <p:nvSpPr>
          <p:cNvPr id="10" name="矩形 9"/>
          <p:cNvSpPr/>
          <p:nvPr/>
        </p:nvSpPr>
        <p:spPr>
          <a:xfrm>
            <a:off x="3383759" y="2643758"/>
            <a:ext cx="236641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 other words</a:t>
            </a:r>
            <a:r>
              <a:rPr lang="zh-CN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：</a:t>
            </a:r>
          </a:p>
        </p:txBody>
      </p:sp>
      <p:pic>
        <p:nvPicPr>
          <p:cNvPr id="28676" name="Picture 4" descr="https://i01piccdn.sogoucdn.com/64d00092ceeeb5e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5" t="10359" r="28474" b="4840"/>
          <a:stretch/>
        </p:blipFill>
        <p:spPr bwMode="auto">
          <a:xfrm>
            <a:off x="3491880" y="3816584"/>
            <a:ext cx="671513" cy="77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文本框 626689"/>
          <p:cNvSpPr txBox="1">
            <a:spLocks noChangeArrowheads="1"/>
          </p:cNvSpPr>
          <p:nvPr/>
        </p:nvSpPr>
        <p:spPr bwMode="auto">
          <a:xfrm>
            <a:off x="2699792" y="4578682"/>
            <a:ext cx="17281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457200"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举个例子</a:t>
            </a:r>
          </a:p>
        </p:txBody>
      </p:sp>
      <p:sp>
        <p:nvSpPr>
          <p:cNvPr id="58" name="文本框 626689"/>
          <p:cNvSpPr txBox="1">
            <a:spLocks noChangeArrowheads="1"/>
          </p:cNvSpPr>
          <p:nvPr/>
        </p:nvSpPr>
        <p:spPr bwMode="auto">
          <a:xfrm>
            <a:off x="4466948" y="3796153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457200" eaLnBrk="1" hangingPunct="1">
              <a:lnSpc>
                <a:spcPct val="15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工资福利</a:t>
            </a:r>
            <a:r>
              <a:rPr lang="en-US" altLang="zh-CN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(</a:t>
            </a: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计件工资除外</a:t>
            </a:r>
            <a:r>
              <a:rPr lang="en-US" altLang="zh-CN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)</a:t>
            </a: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、折旧费、修理费、无形资产及其他资产摊销费等</a:t>
            </a:r>
          </a:p>
        </p:txBody>
      </p:sp>
    </p:spTree>
    <p:extLst>
      <p:ext uri="{BB962C8B-B14F-4D97-AF65-F5344CB8AC3E}">
        <p14:creationId xmlns:p14="http://schemas.microsoft.com/office/powerpoint/2010/main" val="3705072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2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灯片编号占位符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7375" y="1019522"/>
            <a:ext cx="707231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成本的概念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7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626689"/>
          <p:cNvSpPr txBox="1">
            <a:spLocks noChangeArrowheads="1"/>
          </p:cNvSpPr>
          <p:nvPr/>
        </p:nvSpPr>
        <p:spPr bwMode="auto">
          <a:xfrm>
            <a:off x="498516" y="1707654"/>
            <a:ext cx="81369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可变成本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07504" y="2947562"/>
            <a:ext cx="613842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成本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1153394" y="2587522"/>
            <a:ext cx="1584176" cy="36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固定成本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1153394" y="3304355"/>
            <a:ext cx="1584176" cy="36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可变成本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1153394" y="4021188"/>
            <a:ext cx="1584176" cy="36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半可变成本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865362" y="2731538"/>
            <a:ext cx="216024" cy="1584176"/>
          </a:xfrm>
          <a:prstGeom prst="leftBrace">
            <a:avLst>
              <a:gd name="adj1" fmla="val 10710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97179DB-1C1B-4049-959A-03EA0B8780BD}"/>
              </a:ext>
            </a:extLst>
          </p:cNvPr>
          <p:cNvSpPr/>
          <p:nvPr/>
        </p:nvSpPr>
        <p:spPr>
          <a:xfrm rot="5400000" flipV="1">
            <a:off x="1681068" y="3353226"/>
            <a:ext cx="2711808" cy="45719"/>
          </a:xfrm>
          <a:prstGeom prst="rect">
            <a:avLst/>
          </a:prstGeom>
          <a:gradFill flip="none" rotWithShape="1">
            <a:gsLst>
              <a:gs pos="98000">
                <a:schemeClr val="bg1"/>
              </a:gs>
              <a:gs pos="52000">
                <a:schemeClr val="tx2">
                  <a:lumMod val="20000"/>
                  <a:lumOff val="80000"/>
                </a:schemeClr>
              </a:gs>
              <a:gs pos="5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040628" y="3939902"/>
            <a:ext cx="1872208" cy="504055"/>
          </a:xfrm>
          <a:prstGeom prst="round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626690"/>
          <p:cNvSpPr txBox="1">
            <a:spLocks noChangeArrowheads="1"/>
          </p:cNvSpPr>
          <p:nvPr/>
        </p:nvSpPr>
        <p:spPr bwMode="auto">
          <a:xfrm>
            <a:off x="3131840" y="2223904"/>
            <a:ext cx="558182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342900" indent="-34290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指随技术方案产品产量增减而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成正比例变化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的各项成本</a:t>
            </a:r>
            <a:endParaRPr lang="zh-CN" altLang="en-US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</p:txBody>
      </p:sp>
      <p:pic>
        <p:nvPicPr>
          <p:cNvPr id="28676" name="Picture 4" descr="https://i01piccdn.sogoucdn.com/64d00092ceeeb5e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5" t="10359" r="28474" b="4840"/>
          <a:stretch/>
        </p:blipFill>
        <p:spPr bwMode="auto">
          <a:xfrm>
            <a:off x="3491880" y="3528285"/>
            <a:ext cx="671513" cy="77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文本框 626689"/>
          <p:cNvSpPr txBox="1">
            <a:spLocks noChangeArrowheads="1"/>
          </p:cNvSpPr>
          <p:nvPr/>
        </p:nvSpPr>
        <p:spPr bwMode="auto">
          <a:xfrm>
            <a:off x="2699792" y="4290383"/>
            <a:ext cx="17281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457200"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举个例子</a:t>
            </a:r>
          </a:p>
        </p:txBody>
      </p:sp>
      <p:sp>
        <p:nvSpPr>
          <p:cNvPr id="58" name="文本框 626689"/>
          <p:cNvSpPr txBox="1">
            <a:spLocks noChangeArrowheads="1"/>
          </p:cNvSpPr>
          <p:nvPr/>
        </p:nvSpPr>
        <p:spPr bwMode="auto">
          <a:xfrm>
            <a:off x="4607719" y="3507854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457200" eaLnBrk="1" hangingPunct="1">
              <a:lnSpc>
                <a:spcPct val="15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原材料、燃料、动力费、包装费、计件工资等。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1081385" y="2499742"/>
            <a:ext cx="1790947" cy="551070"/>
          </a:xfrm>
          <a:prstGeom prst="round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133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内容回顾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963251" y="4869656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30" name="文本框 58">
            <a:extLst>
              <a:ext uri="{FF2B5EF4-FFF2-40B4-BE49-F238E27FC236}">
                <a16:creationId xmlns:a16="http://schemas.microsoft.com/office/drawing/2014/main" id="{0087AB0B-0A35-48BB-9C9D-FE0E562AD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355" y="4393436"/>
            <a:ext cx="223224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9pPr>
          </a:lstStyle>
          <a:p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经济效果评价体系</a:t>
            </a:r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96D7F71F-BFED-42B2-80FB-127B9C87E953}"/>
              </a:ext>
            </a:extLst>
          </p:cNvPr>
          <p:cNvSpPr/>
          <p:nvPr/>
        </p:nvSpPr>
        <p:spPr>
          <a:xfrm>
            <a:off x="107504" y="1728052"/>
            <a:ext cx="648767" cy="190551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经济效果评价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2EFC1E8-0956-48BE-81DA-08D976913021}"/>
              </a:ext>
            </a:extLst>
          </p:cNvPr>
          <p:cNvSpPr/>
          <p:nvPr/>
        </p:nvSpPr>
        <p:spPr>
          <a:xfrm>
            <a:off x="1030288" y="1508183"/>
            <a:ext cx="1600051" cy="43973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确定性分析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F22B6AF-35B0-4106-9430-3E5A42207C67}"/>
              </a:ext>
            </a:extLst>
          </p:cNvPr>
          <p:cNvSpPr/>
          <p:nvPr/>
        </p:nvSpPr>
        <p:spPr>
          <a:xfrm>
            <a:off x="1030287" y="3703344"/>
            <a:ext cx="1600051" cy="439737"/>
          </a:xfrm>
          <a:prstGeom prst="roundRect">
            <a:avLst/>
          </a:prstGeom>
          <a:ln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不确定性分析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9F2ED74B-C25C-4EF7-9320-3C9F872E7742}"/>
              </a:ext>
            </a:extLst>
          </p:cNvPr>
          <p:cNvSpPr/>
          <p:nvPr/>
        </p:nvSpPr>
        <p:spPr>
          <a:xfrm>
            <a:off x="2980774" y="1097043"/>
            <a:ext cx="1600051" cy="43973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盈利能力分析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CAEAC868-A465-4AAE-BBC7-90D8542D5198}"/>
              </a:ext>
            </a:extLst>
          </p:cNvPr>
          <p:cNvSpPr/>
          <p:nvPr/>
        </p:nvSpPr>
        <p:spPr>
          <a:xfrm>
            <a:off x="2966545" y="2661411"/>
            <a:ext cx="2109511" cy="43973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财务生存能力分析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5FD31006-7CEA-4160-9346-8B74CCFBCEFC}"/>
              </a:ext>
            </a:extLst>
          </p:cNvPr>
          <p:cNvSpPr/>
          <p:nvPr/>
        </p:nvSpPr>
        <p:spPr>
          <a:xfrm>
            <a:off x="5364088" y="856556"/>
            <a:ext cx="1153016" cy="43973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静态分析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01EFDBAF-2187-4EA8-925A-90664B632CD9}"/>
              </a:ext>
            </a:extLst>
          </p:cNvPr>
          <p:cNvSpPr/>
          <p:nvPr/>
        </p:nvSpPr>
        <p:spPr>
          <a:xfrm>
            <a:off x="5356076" y="2135571"/>
            <a:ext cx="1153016" cy="43973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动态分析</a:t>
            </a: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26BB71FD-F76C-4B6F-85B1-DDFB35E76421}"/>
              </a:ext>
            </a:extLst>
          </p:cNvPr>
          <p:cNvSpPr/>
          <p:nvPr/>
        </p:nvSpPr>
        <p:spPr>
          <a:xfrm>
            <a:off x="798759" y="1728052"/>
            <a:ext cx="189039" cy="2256711"/>
          </a:xfrm>
          <a:prstGeom prst="leftBrace">
            <a:avLst>
              <a:gd name="adj1" fmla="val 11313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左大括号 38">
            <a:extLst>
              <a:ext uri="{FF2B5EF4-FFF2-40B4-BE49-F238E27FC236}">
                <a16:creationId xmlns:a16="http://schemas.microsoft.com/office/drawing/2014/main" id="{9E70FB2F-FBD0-4603-82A5-03D40A637110}"/>
              </a:ext>
            </a:extLst>
          </p:cNvPr>
          <p:cNvSpPr/>
          <p:nvPr/>
        </p:nvSpPr>
        <p:spPr>
          <a:xfrm>
            <a:off x="2630337" y="1239176"/>
            <a:ext cx="317121" cy="1584986"/>
          </a:xfrm>
          <a:prstGeom prst="leftBrace">
            <a:avLst>
              <a:gd name="adj1" fmla="val 51808"/>
              <a:gd name="adj2" fmla="val 3365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左大括号 39">
            <a:extLst>
              <a:ext uri="{FF2B5EF4-FFF2-40B4-BE49-F238E27FC236}">
                <a16:creationId xmlns:a16="http://schemas.microsoft.com/office/drawing/2014/main" id="{703E3FD4-5D30-4B37-AC91-243960DB1AE5}"/>
              </a:ext>
            </a:extLst>
          </p:cNvPr>
          <p:cNvSpPr/>
          <p:nvPr/>
        </p:nvSpPr>
        <p:spPr>
          <a:xfrm>
            <a:off x="4902951" y="962172"/>
            <a:ext cx="317121" cy="1428046"/>
          </a:xfrm>
          <a:prstGeom prst="leftBrace">
            <a:avLst>
              <a:gd name="adj1" fmla="val 51808"/>
              <a:gd name="adj2" fmla="val 4989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E16F0A47-3EDB-45A0-9138-19613BB8F985}"/>
              </a:ext>
            </a:extLst>
          </p:cNvPr>
          <p:cNvSpPr/>
          <p:nvPr/>
        </p:nvSpPr>
        <p:spPr>
          <a:xfrm>
            <a:off x="7021939" y="771550"/>
            <a:ext cx="1512168" cy="439737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投资收益率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9C0D9BF1-125C-47BA-B663-1CD0C3EA6415}"/>
              </a:ext>
            </a:extLst>
          </p:cNvPr>
          <p:cNvSpPr/>
          <p:nvPr/>
        </p:nvSpPr>
        <p:spPr>
          <a:xfrm>
            <a:off x="7021939" y="1213699"/>
            <a:ext cx="2086565" cy="439737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静态投资回报期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3A9E1775-B28B-4104-A581-E35481491FEC}"/>
              </a:ext>
            </a:extLst>
          </p:cNvPr>
          <p:cNvSpPr/>
          <p:nvPr/>
        </p:nvSpPr>
        <p:spPr>
          <a:xfrm>
            <a:off x="7021939" y="3212133"/>
            <a:ext cx="1468985" cy="439737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利息备付率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11C183AC-D3C1-42A7-ABBA-1D23CD3B773F}"/>
              </a:ext>
            </a:extLst>
          </p:cNvPr>
          <p:cNvSpPr/>
          <p:nvPr/>
        </p:nvSpPr>
        <p:spPr>
          <a:xfrm>
            <a:off x="7021939" y="3716189"/>
            <a:ext cx="1468985" cy="439737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偿债备付率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6DB2AA11-8FD8-4E04-9082-6F6D3F66E734}"/>
              </a:ext>
            </a:extLst>
          </p:cNvPr>
          <p:cNvSpPr/>
          <p:nvPr/>
        </p:nvSpPr>
        <p:spPr>
          <a:xfrm>
            <a:off x="7021939" y="4292253"/>
            <a:ext cx="1468985" cy="439737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借款偿还期</a:t>
            </a:r>
          </a:p>
        </p:txBody>
      </p: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3D2756B2-CED8-43F0-8D5B-EAE3254B7896}"/>
              </a:ext>
            </a:extLst>
          </p:cNvPr>
          <p:cNvSpPr/>
          <p:nvPr/>
        </p:nvSpPr>
        <p:spPr>
          <a:xfrm>
            <a:off x="6546259" y="1958040"/>
            <a:ext cx="475680" cy="2752463"/>
          </a:xfrm>
          <a:prstGeom prst="leftBrace">
            <a:avLst>
              <a:gd name="adj1" fmla="val 51808"/>
              <a:gd name="adj2" fmla="val 1565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左大括号 51">
            <a:extLst>
              <a:ext uri="{FF2B5EF4-FFF2-40B4-BE49-F238E27FC236}">
                <a16:creationId xmlns:a16="http://schemas.microsoft.com/office/drawing/2014/main" id="{221B92E5-7EA3-45A9-8E33-A5CA8B65742B}"/>
              </a:ext>
            </a:extLst>
          </p:cNvPr>
          <p:cNvSpPr/>
          <p:nvPr/>
        </p:nvSpPr>
        <p:spPr>
          <a:xfrm>
            <a:off x="6590923" y="811040"/>
            <a:ext cx="431016" cy="697144"/>
          </a:xfrm>
          <a:prstGeom prst="leftBrace">
            <a:avLst>
              <a:gd name="adj1" fmla="val 51808"/>
              <a:gd name="adj2" fmla="val 3642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04E3B8B-3B92-46FD-B84C-77475253BEC4}"/>
              </a:ext>
            </a:extLst>
          </p:cNvPr>
          <p:cNvSpPr/>
          <p:nvPr/>
        </p:nvSpPr>
        <p:spPr>
          <a:xfrm>
            <a:off x="1037907" y="3695724"/>
            <a:ext cx="1600050" cy="457739"/>
          </a:xfrm>
          <a:prstGeom prst="roundRect">
            <a:avLst/>
          </a:prstGeom>
          <a:solidFill>
            <a:schemeClr val="tx2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2">
            <a:extLst>
              <a:ext uri="{FF2B5EF4-FFF2-40B4-BE49-F238E27FC236}">
                <a16:creationId xmlns:a16="http://schemas.microsoft.com/office/drawing/2014/main" id="{CAEAC868-A465-4AAE-BBC7-90D8542D5198}"/>
              </a:ext>
            </a:extLst>
          </p:cNvPr>
          <p:cNvSpPr/>
          <p:nvPr/>
        </p:nvSpPr>
        <p:spPr>
          <a:xfrm>
            <a:off x="2990037" y="1843981"/>
            <a:ext cx="1600051" cy="43973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偿还能力分析</a:t>
            </a:r>
          </a:p>
        </p:txBody>
      </p:sp>
      <p:sp>
        <p:nvSpPr>
          <p:cNvPr id="36" name="矩形: 圆角 42">
            <a:extLst>
              <a:ext uri="{FF2B5EF4-FFF2-40B4-BE49-F238E27FC236}">
                <a16:creationId xmlns:a16="http://schemas.microsoft.com/office/drawing/2014/main" id="{3A9E1775-B28B-4104-A581-E35481491FEC}"/>
              </a:ext>
            </a:extLst>
          </p:cNvPr>
          <p:cNvSpPr/>
          <p:nvPr/>
        </p:nvSpPr>
        <p:spPr>
          <a:xfrm>
            <a:off x="7021939" y="1851670"/>
            <a:ext cx="1468985" cy="439737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财务净现值</a:t>
            </a:r>
          </a:p>
        </p:txBody>
      </p:sp>
      <p:sp>
        <p:nvSpPr>
          <p:cNvPr id="38" name="矩形: 圆角 42">
            <a:extLst>
              <a:ext uri="{FF2B5EF4-FFF2-40B4-BE49-F238E27FC236}">
                <a16:creationId xmlns:a16="http://schemas.microsoft.com/office/drawing/2014/main" id="{3A9E1775-B28B-4104-A581-E35481491FEC}"/>
              </a:ext>
            </a:extLst>
          </p:cNvPr>
          <p:cNvSpPr/>
          <p:nvPr/>
        </p:nvSpPr>
        <p:spPr>
          <a:xfrm>
            <a:off x="7020272" y="2355726"/>
            <a:ext cx="1872208" cy="439737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财务内部收益率</a:t>
            </a:r>
          </a:p>
        </p:txBody>
      </p:sp>
      <p:sp>
        <p:nvSpPr>
          <p:cNvPr id="2" name="左箭头 1"/>
          <p:cNvSpPr/>
          <p:nvPr/>
        </p:nvSpPr>
        <p:spPr>
          <a:xfrm>
            <a:off x="3183276" y="3778085"/>
            <a:ext cx="597523" cy="3471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88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2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灯片编号占位符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7375" y="1019522"/>
            <a:ext cx="707231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成本的概念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7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626689"/>
          <p:cNvSpPr txBox="1">
            <a:spLocks noChangeArrowheads="1"/>
          </p:cNvSpPr>
          <p:nvPr/>
        </p:nvSpPr>
        <p:spPr bwMode="auto">
          <a:xfrm>
            <a:off x="35496" y="1707654"/>
            <a:ext cx="3024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半可变（固定）成本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07504" y="2947562"/>
            <a:ext cx="613842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成本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1153394" y="2587522"/>
            <a:ext cx="1584176" cy="36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固定成本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1153394" y="3304355"/>
            <a:ext cx="1584176" cy="36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可变成本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1153394" y="4021188"/>
            <a:ext cx="1584176" cy="36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半可变成本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865362" y="2731538"/>
            <a:ext cx="216024" cy="1584176"/>
          </a:xfrm>
          <a:prstGeom prst="leftBrace">
            <a:avLst>
              <a:gd name="adj1" fmla="val 10710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97179DB-1C1B-4049-959A-03EA0B8780BD}"/>
              </a:ext>
            </a:extLst>
          </p:cNvPr>
          <p:cNvSpPr/>
          <p:nvPr/>
        </p:nvSpPr>
        <p:spPr>
          <a:xfrm rot="5400000" flipV="1">
            <a:off x="1681068" y="3353226"/>
            <a:ext cx="2711808" cy="45719"/>
          </a:xfrm>
          <a:prstGeom prst="rect">
            <a:avLst/>
          </a:prstGeom>
          <a:gradFill flip="none" rotWithShape="1">
            <a:gsLst>
              <a:gs pos="98000">
                <a:schemeClr val="bg1"/>
              </a:gs>
              <a:gs pos="52000">
                <a:schemeClr val="tx2">
                  <a:lumMod val="20000"/>
                  <a:lumOff val="80000"/>
                </a:schemeClr>
              </a:gs>
              <a:gs pos="5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040628" y="2499742"/>
            <a:ext cx="1872208" cy="1225600"/>
          </a:xfrm>
          <a:prstGeom prst="round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626690"/>
          <p:cNvSpPr txBox="1">
            <a:spLocks noChangeArrowheads="1"/>
          </p:cNvSpPr>
          <p:nvPr/>
        </p:nvSpPr>
        <p:spPr bwMode="auto">
          <a:xfrm>
            <a:off x="3131840" y="1886637"/>
            <a:ext cx="558182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342900" indent="-34290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介于固定成本和可变成本之间</a:t>
            </a: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          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随技术方案产量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增长而增长</a:t>
            </a:r>
            <a:endParaRPr lang="en-US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                     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不成比例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变化的成本</a:t>
            </a:r>
            <a:endParaRPr lang="zh-CN" altLang="en-US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</p:txBody>
      </p:sp>
      <p:pic>
        <p:nvPicPr>
          <p:cNvPr id="28676" name="Picture 4" descr="https://i01piccdn.sogoucdn.com/64d00092ceeeb5e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5" t="10359" r="28474" b="4840"/>
          <a:stretch/>
        </p:blipFill>
        <p:spPr bwMode="auto">
          <a:xfrm>
            <a:off x="3491880" y="3600293"/>
            <a:ext cx="671513" cy="77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文本框 626689"/>
          <p:cNvSpPr txBox="1">
            <a:spLocks noChangeArrowheads="1"/>
          </p:cNvSpPr>
          <p:nvPr/>
        </p:nvSpPr>
        <p:spPr bwMode="auto">
          <a:xfrm>
            <a:off x="2699792" y="4362391"/>
            <a:ext cx="17281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457200"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举个例子</a:t>
            </a:r>
          </a:p>
        </p:txBody>
      </p:sp>
      <p:sp>
        <p:nvSpPr>
          <p:cNvPr id="58" name="文本框 626689"/>
          <p:cNvSpPr txBox="1">
            <a:spLocks noChangeArrowheads="1"/>
          </p:cNvSpPr>
          <p:nvPr/>
        </p:nvSpPr>
        <p:spPr bwMode="auto">
          <a:xfrm>
            <a:off x="4607719" y="3579862"/>
            <a:ext cx="41764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457200" eaLnBrk="1" hangingPunct="1">
              <a:lnSpc>
                <a:spcPct val="15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与生产批量相关的消耗性材料费用、工模具费用、运输费用等</a:t>
            </a:r>
          </a:p>
        </p:txBody>
      </p:sp>
      <p:sp>
        <p:nvSpPr>
          <p:cNvPr id="9" name="矩形 8"/>
          <p:cNvSpPr/>
          <p:nvPr/>
        </p:nvSpPr>
        <p:spPr>
          <a:xfrm>
            <a:off x="1722140" y="2587522"/>
            <a:ext cx="50545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能不能简化呢？</a:t>
            </a:r>
          </a:p>
        </p:txBody>
      </p:sp>
    </p:spTree>
    <p:extLst>
      <p:ext uri="{BB962C8B-B14F-4D97-AF65-F5344CB8AC3E}">
        <p14:creationId xmlns:p14="http://schemas.microsoft.com/office/powerpoint/2010/main" val="253834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2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灯片编号占位符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7375" y="1019522"/>
            <a:ext cx="707231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成本的概念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7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626689"/>
          <p:cNvSpPr txBox="1">
            <a:spLocks noChangeArrowheads="1"/>
          </p:cNvSpPr>
          <p:nvPr/>
        </p:nvSpPr>
        <p:spPr bwMode="auto">
          <a:xfrm>
            <a:off x="35496" y="1707654"/>
            <a:ext cx="3024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半可变（固定）成本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07504" y="2947562"/>
            <a:ext cx="613842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成本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1153394" y="2587522"/>
            <a:ext cx="1584176" cy="36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固定成本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1153394" y="3304355"/>
            <a:ext cx="1584176" cy="36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可变成本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1153394" y="4021188"/>
            <a:ext cx="1584176" cy="3600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半可变成本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865362" y="2731538"/>
            <a:ext cx="216024" cy="1584176"/>
          </a:xfrm>
          <a:prstGeom prst="leftBrace">
            <a:avLst>
              <a:gd name="adj1" fmla="val 10710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97179DB-1C1B-4049-959A-03EA0B8780BD}"/>
              </a:ext>
            </a:extLst>
          </p:cNvPr>
          <p:cNvSpPr/>
          <p:nvPr/>
        </p:nvSpPr>
        <p:spPr>
          <a:xfrm rot="5400000" flipV="1">
            <a:off x="1681068" y="3353226"/>
            <a:ext cx="2711808" cy="45719"/>
          </a:xfrm>
          <a:prstGeom prst="rect">
            <a:avLst/>
          </a:prstGeom>
          <a:gradFill flip="none" rotWithShape="1">
            <a:gsLst>
              <a:gs pos="98000">
                <a:schemeClr val="bg1"/>
              </a:gs>
              <a:gs pos="52000">
                <a:schemeClr val="tx2">
                  <a:lumMod val="20000"/>
                  <a:lumOff val="80000"/>
                </a:schemeClr>
              </a:gs>
              <a:gs pos="5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040628" y="2499742"/>
            <a:ext cx="1872208" cy="1225600"/>
          </a:xfrm>
          <a:prstGeom prst="round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626690"/>
          <p:cNvSpPr txBox="1">
            <a:spLocks noChangeArrowheads="1"/>
          </p:cNvSpPr>
          <p:nvPr/>
        </p:nvSpPr>
        <p:spPr bwMode="auto">
          <a:xfrm>
            <a:off x="3131840" y="1771616"/>
            <a:ext cx="5581824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342900" indent="-342900" eaLnBrk="1" fontAlgn="base" hangingPunct="1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通常在总成本中</a:t>
            </a: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占比较小</a:t>
            </a:r>
            <a:endParaRPr lang="en-US" altLang="zh-CN" sz="1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  <a:p>
            <a:pPr marL="342900" indent="-342900" eaLnBrk="1" fontAlgn="base" hangingPunct="1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实践中，为分析简便，可依据行业特点分解为：</a:t>
            </a: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固定成本 </a:t>
            </a:r>
            <a:r>
              <a:rPr lang="en-US" altLang="zh-CN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+ </a:t>
            </a: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可变成本</a:t>
            </a:r>
            <a:endParaRPr lang="en-US" altLang="zh-CN" sz="1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890218"/>
            <a:ext cx="3020540" cy="1697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右箭头 9"/>
          <p:cNvSpPr/>
          <p:nvPr/>
        </p:nvSpPr>
        <p:spPr>
          <a:xfrm>
            <a:off x="4863832" y="3392034"/>
            <a:ext cx="576064" cy="275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626689"/>
          <p:cNvSpPr txBox="1">
            <a:spLocks noChangeArrowheads="1"/>
          </p:cNvSpPr>
          <p:nvPr/>
        </p:nvSpPr>
        <p:spPr bwMode="auto">
          <a:xfrm>
            <a:off x="4820415" y="3775800"/>
            <a:ext cx="7219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等效</a:t>
            </a:r>
          </a:p>
        </p:txBody>
      </p:sp>
      <p:sp>
        <p:nvSpPr>
          <p:cNvPr id="41" name="文本框 626689"/>
          <p:cNvSpPr txBox="1">
            <a:spLocks noChangeArrowheads="1"/>
          </p:cNvSpPr>
          <p:nvPr/>
        </p:nvSpPr>
        <p:spPr bwMode="auto">
          <a:xfrm>
            <a:off x="3583051" y="4562713"/>
            <a:ext cx="1026960" cy="3385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分析困难</a:t>
            </a:r>
          </a:p>
        </p:txBody>
      </p:sp>
      <p:sp>
        <p:nvSpPr>
          <p:cNvPr id="42" name="文本框 626689"/>
          <p:cNvSpPr txBox="1">
            <a:spLocks noChangeArrowheads="1"/>
          </p:cNvSpPr>
          <p:nvPr/>
        </p:nvSpPr>
        <p:spPr bwMode="auto">
          <a:xfrm>
            <a:off x="6804248" y="4555454"/>
            <a:ext cx="1026960" cy="3385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分析简易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693489"/>
            <a:ext cx="1702172" cy="1780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6915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2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灯片编号占位符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7375" y="1019522"/>
            <a:ext cx="707231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成本的概念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7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626689"/>
          <p:cNvSpPr txBox="1">
            <a:spLocks noChangeArrowheads="1"/>
          </p:cNvSpPr>
          <p:nvPr/>
        </p:nvSpPr>
        <p:spPr bwMode="auto">
          <a:xfrm>
            <a:off x="107504" y="1811600"/>
            <a:ext cx="3024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总成本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</p:txBody>
      </p:sp>
      <p:sp>
        <p:nvSpPr>
          <p:cNvPr id="23" name="文本框 626690"/>
          <p:cNvSpPr txBox="1">
            <a:spLocks noChangeArrowheads="1"/>
          </p:cNvSpPr>
          <p:nvPr/>
        </p:nvSpPr>
        <p:spPr bwMode="auto">
          <a:xfrm>
            <a:off x="107504" y="2211710"/>
            <a:ext cx="5581824" cy="48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342900" indent="-34290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技术方案总成本 </a:t>
            </a: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= 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固定成本 </a:t>
            </a: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+ 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可变成本</a:t>
            </a:r>
            <a:endParaRPr lang="en-US" altLang="zh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769082"/>
              </p:ext>
            </p:extLst>
          </p:nvPr>
        </p:nvGraphicFramePr>
        <p:xfrm>
          <a:off x="1107615" y="3291830"/>
          <a:ext cx="2240249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88840" imgH="228600" progId="Equation.DSMT4">
                  <p:embed/>
                </p:oleObj>
              </mc:Choice>
              <mc:Fallback>
                <p:oleObj name="Equation" r:id="rId3" imgW="888840" imgH="22860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7615" y="3291830"/>
                        <a:ext cx="2240249" cy="576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椭圆形标注 10"/>
          <p:cNvSpPr/>
          <p:nvPr/>
        </p:nvSpPr>
        <p:spPr>
          <a:xfrm>
            <a:off x="179512" y="4083918"/>
            <a:ext cx="1440160" cy="576064"/>
          </a:xfrm>
          <a:prstGeom prst="wedgeEllipseCallout">
            <a:avLst>
              <a:gd name="adj1" fmla="val 24141"/>
              <a:gd name="adj2" fmla="val -1160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总成本</a:t>
            </a:r>
          </a:p>
        </p:txBody>
      </p:sp>
      <p:sp>
        <p:nvSpPr>
          <p:cNvPr id="27" name="椭圆形标注 26"/>
          <p:cNvSpPr/>
          <p:nvPr/>
        </p:nvSpPr>
        <p:spPr>
          <a:xfrm>
            <a:off x="1857375" y="4299942"/>
            <a:ext cx="1440160" cy="576064"/>
          </a:xfrm>
          <a:prstGeom prst="wedgeEllipseCallout">
            <a:avLst>
              <a:gd name="adj1" fmla="val -41997"/>
              <a:gd name="adj2" fmla="val -1425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固定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成本</a:t>
            </a:r>
          </a:p>
        </p:txBody>
      </p:sp>
      <p:sp>
        <p:nvSpPr>
          <p:cNvPr id="28" name="椭圆形标注 27"/>
          <p:cNvSpPr/>
          <p:nvPr/>
        </p:nvSpPr>
        <p:spPr>
          <a:xfrm>
            <a:off x="3491880" y="4217243"/>
            <a:ext cx="1656184" cy="576064"/>
          </a:xfrm>
          <a:prstGeom prst="wedgeEllipseCallout">
            <a:avLst>
              <a:gd name="adj1" fmla="val -60803"/>
              <a:gd name="adj2" fmla="val -137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产量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（工程量）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椭圆形标注 28"/>
          <p:cNvSpPr/>
          <p:nvPr/>
        </p:nvSpPr>
        <p:spPr>
          <a:xfrm>
            <a:off x="2483768" y="2715766"/>
            <a:ext cx="2419325" cy="576064"/>
          </a:xfrm>
          <a:prstGeom prst="wedgeEllipseCallout">
            <a:avLst>
              <a:gd name="adj1" fmla="val -35521"/>
              <a:gd name="adj2" fmla="val 591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单位产品变动成本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97179DB-1C1B-4049-959A-03EA0B8780BD}"/>
              </a:ext>
            </a:extLst>
          </p:cNvPr>
          <p:cNvSpPr/>
          <p:nvPr/>
        </p:nvSpPr>
        <p:spPr>
          <a:xfrm rot="5400000" flipV="1">
            <a:off x="4247068" y="3472747"/>
            <a:ext cx="2711808" cy="45719"/>
          </a:xfrm>
          <a:prstGeom prst="rect">
            <a:avLst/>
          </a:prstGeom>
          <a:gradFill flip="none" rotWithShape="1">
            <a:gsLst>
              <a:gs pos="98000">
                <a:schemeClr val="bg1"/>
              </a:gs>
              <a:gs pos="52000">
                <a:schemeClr val="tx2">
                  <a:lumMod val="20000"/>
                  <a:lumOff val="80000"/>
                </a:schemeClr>
              </a:gs>
              <a:gs pos="5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6790745" y="4155926"/>
            <a:ext cx="15121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6790745" y="2736070"/>
            <a:ext cx="0" cy="1406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6518875" y="24107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成本</a:t>
            </a: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6804248" y="2718488"/>
            <a:ext cx="982535" cy="100539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8055590" y="37598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产量</a:t>
            </a:r>
          </a:p>
        </p:txBody>
      </p:sp>
      <p:sp>
        <p:nvSpPr>
          <p:cNvPr id="19" name="左大括号 18"/>
          <p:cNvSpPr/>
          <p:nvPr/>
        </p:nvSpPr>
        <p:spPr>
          <a:xfrm>
            <a:off x="6372201" y="3699168"/>
            <a:ext cx="288032" cy="456758"/>
          </a:xfrm>
          <a:prstGeom prst="leftBrace">
            <a:avLst>
              <a:gd name="adj1" fmla="val 3964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5902326" y="3683808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en-US" altLang="zh-CN" sz="2000" i="1" baseline="-25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</a:t>
            </a:r>
            <a:endParaRPr lang="zh-CN" altLang="en-US" sz="1400" i="1" baseline="-25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790744" y="3723878"/>
            <a:ext cx="1165632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1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0" animBg="1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2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灯片编号占位符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7375" y="1019522"/>
            <a:ext cx="707231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成本的概念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7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74887"/>
            <a:ext cx="6512024" cy="1565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755" y="2512061"/>
            <a:ext cx="6919689" cy="157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260" y="3361317"/>
            <a:ext cx="6235428" cy="148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6175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95536" y="1002278"/>
            <a:ext cx="2016224" cy="2086322"/>
            <a:chOff x="6804248" y="1565548"/>
            <a:chExt cx="2016224" cy="2086322"/>
          </a:xfrm>
        </p:grpSpPr>
        <p:pic>
          <p:nvPicPr>
            <p:cNvPr id="45061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33" b="97558" l="0" r="9651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1635646"/>
              <a:ext cx="2016224" cy="2016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063" name="Picture 7" descr="https://img2.baidu.com/it/u=1019069764,1508055809&amp;fm=253&amp;fmt=auto&amp;app=138&amp;f=JPEG?w=520&amp;h=50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00" b="988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1565548"/>
              <a:ext cx="774949" cy="745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2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灯片编号占位符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749142" y="3280058"/>
            <a:ext cx="11079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销售收入</a:t>
            </a:r>
            <a:endParaRPr lang="zh-CN" altLang="en-US" dirty="0"/>
          </a:p>
        </p:txBody>
      </p:sp>
      <p:sp>
        <p:nvSpPr>
          <p:cNvPr id="55" name="右箭头 54"/>
          <p:cNvSpPr/>
          <p:nvPr/>
        </p:nvSpPr>
        <p:spPr>
          <a:xfrm>
            <a:off x="2267744" y="1262191"/>
            <a:ext cx="288032" cy="225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910383"/>
            <a:ext cx="2615620" cy="1779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8"/>
          <a:stretch/>
        </p:blipFill>
        <p:spPr bwMode="auto">
          <a:xfrm>
            <a:off x="6372200" y="1923678"/>
            <a:ext cx="2508826" cy="1776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文本框 626689"/>
          <p:cNvSpPr txBox="1">
            <a:spLocks noChangeArrowheads="1"/>
          </p:cNvSpPr>
          <p:nvPr/>
        </p:nvSpPr>
        <p:spPr bwMode="auto">
          <a:xfrm>
            <a:off x="251520" y="3959156"/>
            <a:ext cx="77768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457200"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市场规律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：市场经济商品售价存在波动</a:t>
            </a:r>
          </a:p>
        </p:txBody>
      </p:sp>
      <p:sp>
        <p:nvSpPr>
          <p:cNvPr id="23" name="矩形 22"/>
          <p:cNvSpPr/>
          <p:nvPr/>
        </p:nvSpPr>
        <p:spPr>
          <a:xfrm>
            <a:off x="6809280" y="3970492"/>
            <a:ext cx="19159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我该如何简化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?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？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915816" y="1190183"/>
            <a:ext cx="11079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销售收入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4737865" y="1190183"/>
            <a:ext cx="156966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销售产品数量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660232" y="1190183"/>
            <a:ext cx="156966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销售产品单价</a:t>
            </a:r>
            <a:endParaRPr lang="zh-CN" altLang="en-US" dirty="0"/>
          </a:p>
        </p:txBody>
      </p:sp>
      <p:sp>
        <p:nvSpPr>
          <p:cNvPr id="3" name="等于号 2"/>
          <p:cNvSpPr/>
          <p:nvPr/>
        </p:nvSpPr>
        <p:spPr>
          <a:xfrm>
            <a:off x="4211960" y="1262191"/>
            <a:ext cx="360040" cy="22531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乘号 4"/>
          <p:cNvSpPr/>
          <p:nvPr/>
        </p:nvSpPr>
        <p:spPr>
          <a:xfrm>
            <a:off x="6307525" y="1225244"/>
            <a:ext cx="360040" cy="2973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626689"/>
          <p:cNvSpPr txBox="1">
            <a:spLocks noChangeArrowheads="1"/>
          </p:cNvSpPr>
          <p:nvPr/>
        </p:nvSpPr>
        <p:spPr bwMode="auto">
          <a:xfrm>
            <a:off x="251520" y="4403888"/>
            <a:ext cx="77768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457200"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收入属性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：销售收入是否等于净收入？</a:t>
            </a:r>
          </a:p>
        </p:txBody>
      </p:sp>
      <p:sp>
        <p:nvSpPr>
          <p:cNvPr id="30" name="矩形 29"/>
          <p:cNvSpPr/>
          <p:nvPr/>
        </p:nvSpPr>
        <p:spPr>
          <a:xfrm>
            <a:off x="6804248" y="4434666"/>
            <a:ext cx="19159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我该如何建模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?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？</a:t>
            </a:r>
            <a:endParaRPr lang="zh-CN" altLang="en-US" dirty="0"/>
          </a:p>
        </p:txBody>
      </p:sp>
      <p:sp>
        <p:nvSpPr>
          <p:cNvPr id="31" name="右箭头 30"/>
          <p:cNvSpPr/>
          <p:nvPr/>
        </p:nvSpPr>
        <p:spPr>
          <a:xfrm>
            <a:off x="1170485" y="4291230"/>
            <a:ext cx="524271" cy="225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大括号 8"/>
          <p:cNvSpPr/>
          <p:nvPr/>
        </p:nvSpPr>
        <p:spPr>
          <a:xfrm>
            <a:off x="1857138" y="4159211"/>
            <a:ext cx="194582" cy="5007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29" b="95545" l="10000" r="97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1" y="4043654"/>
            <a:ext cx="719361" cy="720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3433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2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灯片编号占位符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7375" y="1019522"/>
            <a:ext cx="707231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销售收入与营业中的税金及附加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7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626689"/>
          <p:cNvSpPr txBox="1">
            <a:spLocks noChangeArrowheads="1"/>
          </p:cNvSpPr>
          <p:nvPr/>
        </p:nvSpPr>
        <p:spPr bwMode="auto">
          <a:xfrm>
            <a:off x="498516" y="1635646"/>
            <a:ext cx="81369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销售收入</a:t>
            </a:r>
          </a:p>
          <a:p>
            <a:pPr indent="457200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         二种关系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：技术方案的销售收入与产品销量的关系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683568" y="2643758"/>
            <a:ext cx="2664296" cy="646331"/>
            <a:chOff x="1043608" y="1051544"/>
            <a:chExt cx="2530374" cy="646331"/>
          </a:xfrm>
        </p:grpSpPr>
        <p:sp>
          <p:nvSpPr>
            <p:cNvPr id="20" name="矩形 19"/>
            <p:cNvSpPr/>
            <p:nvPr/>
          </p:nvSpPr>
          <p:spPr>
            <a:xfrm>
              <a:off x="1043608" y="1104389"/>
              <a:ext cx="504056" cy="378042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91681" y="1051544"/>
              <a:ext cx="18056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Arial" pitchFamily="34" charset="0"/>
                  <a:ea typeface="微软雅黑" pitchFamily="34" charset="-122"/>
                  <a:cs typeface="Arial" pitchFamily="34" charset="0"/>
                </a:rPr>
                <a:t>线性关系（简易）</a:t>
              </a:r>
              <a:endParaRPr lang="en-US" altLang="zh-CN" b="1" dirty="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1707678" y="1460999"/>
              <a:ext cx="1866304" cy="0"/>
            </a:xfrm>
            <a:prstGeom prst="line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626689"/>
          <p:cNvSpPr txBox="1">
            <a:spLocks noChangeArrowheads="1"/>
          </p:cNvSpPr>
          <p:nvPr/>
        </p:nvSpPr>
        <p:spPr bwMode="auto">
          <a:xfrm>
            <a:off x="514350" y="3291830"/>
            <a:ext cx="2977530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生产活动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   不会明显影响市场供求</a:t>
            </a:r>
          </a:p>
        </p:txBody>
      </p:sp>
      <p:sp>
        <p:nvSpPr>
          <p:cNvPr id="24" name="文本框 626689"/>
          <p:cNvSpPr txBox="1">
            <a:spLocks noChangeArrowheads="1"/>
          </p:cNvSpPr>
          <p:nvPr/>
        </p:nvSpPr>
        <p:spPr bwMode="auto">
          <a:xfrm>
            <a:off x="467544" y="4290650"/>
            <a:ext cx="3024336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价格波动不明显 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  <a:sym typeface="Wingdings" panose="05000000000000000000" pitchFamily="2" charset="2"/>
              </a:rPr>
              <a:t> 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  <a:sym typeface="Wingdings" panose="05000000000000000000" pitchFamily="2" charset="2"/>
              </a:rPr>
              <a:t>当常数</a:t>
            </a:r>
            <a:endParaRPr lang="zh-CN" altLang="en-US" sz="1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1475656" y="3938161"/>
            <a:ext cx="288032" cy="352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5101258" y="2645643"/>
            <a:ext cx="2999134" cy="646331"/>
            <a:chOff x="1043608" y="1051544"/>
            <a:chExt cx="2530374" cy="646331"/>
          </a:xfrm>
        </p:grpSpPr>
        <p:sp>
          <p:nvSpPr>
            <p:cNvPr id="33" name="矩形 32"/>
            <p:cNvSpPr/>
            <p:nvPr/>
          </p:nvSpPr>
          <p:spPr>
            <a:xfrm>
              <a:off x="1043608" y="1104389"/>
              <a:ext cx="504056" cy="378042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8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691681" y="1051544"/>
              <a:ext cx="18056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Arial" pitchFamily="34" charset="0"/>
                  <a:ea typeface="微软雅黑" pitchFamily="34" charset="-122"/>
                  <a:cs typeface="Arial" pitchFamily="34" charset="0"/>
                </a:rPr>
                <a:t>非线性关系（困难）</a:t>
              </a:r>
              <a:endParaRPr lang="en-US" altLang="zh-CN" b="1" dirty="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1707678" y="1460999"/>
              <a:ext cx="1866304" cy="0"/>
            </a:xfrm>
            <a:prstGeom prst="line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626689"/>
          <p:cNvSpPr txBox="1">
            <a:spLocks noChangeArrowheads="1"/>
          </p:cNvSpPr>
          <p:nvPr/>
        </p:nvSpPr>
        <p:spPr bwMode="auto">
          <a:xfrm>
            <a:off x="4932040" y="3293715"/>
            <a:ext cx="3528392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生产活动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       容易影响市场供求</a:t>
            </a:r>
          </a:p>
        </p:txBody>
      </p:sp>
      <p:sp>
        <p:nvSpPr>
          <p:cNvPr id="37" name="文本框 626689"/>
          <p:cNvSpPr txBox="1">
            <a:spLocks noChangeArrowheads="1"/>
          </p:cNvSpPr>
          <p:nvPr/>
        </p:nvSpPr>
        <p:spPr bwMode="auto">
          <a:xfrm>
            <a:off x="4885234" y="4292535"/>
            <a:ext cx="3575198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价格波动明显 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  <a:sym typeface="Wingdings" panose="05000000000000000000" pitchFamily="2" charset="2"/>
              </a:rPr>
              <a:t> 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  <a:sym typeface="Wingdings" panose="05000000000000000000" pitchFamily="2" charset="2"/>
              </a:rPr>
              <a:t>产量多价格低</a:t>
            </a:r>
            <a:endParaRPr lang="zh-CN" altLang="en-US" sz="1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</p:txBody>
      </p:sp>
      <p:sp>
        <p:nvSpPr>
          <p:cNvPr id="38" name="下箭头 37"/>
          <p:cNvSpPr/>
          <p:nvPr/>
        </p:nvSpPr>
        <p:spPr>
          <a:xfrm>
            <a:off x="5893346" y="3940046"/>
            <a:ext cx="288032" cy="352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41BE555-396D-4F6A-9D1A-5070C70050C8}"/>
              </a:ext>
            </a:extLst>
          </p:cNvPr>
          <p:cNvSpPr/>
          <p:nvPr/>
        </p:nvSpPr>
        <p:spPr>
          <a:xfrm>
            <a:off x="0" y="2355726"/>
            <a:ext cx="9138308" cy="45719"/>
          </a:xfrm>
          <a:prstGeom prst="rect">
            <a:avLst/>
          </a:prstGeom>
          <a:gradFill flip="none" rotWithShape="1">
            <a:gsLst>
              <a:gs pos="98000">
                <a:schemeClr val="bg1"/>
              </a:gs>
              <a:gs pos="52000">
                <a:schemeClr val="tx2">
                  <a:lumMod val="20000"/>
                  <a:lumOff val="80000"/>
                </a:schemeClr>
              </a:gs>
              <a:gs pos="5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79512" y="2499742"/>
            <a:ext cx="3960440" cy="2394266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64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2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灯片编号占位符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7375" y="1019522"/>
            <a:ext cx="707231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销售收入与营业中的税金及附加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7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626689"/>
          <p:cNvSpPr txBox="1">
            <a:spLocks noChangeArrowheads="1"/>
          </p:cNvSpPr>
          <p:nvPr/>
        </p:nvSpPr>
        <p:spPr bwMode="auto">
          <a:xfrm>
            <a:off x="498516" y="1667584"/>
            <a:ext cx="81369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营业中的税金及附加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</p:txBody>
      </p:sp>
      <p:sp>
        <p:nvSpPr>
          <p:cNvPr id="28" name="文本框 626689"/>
          <p:cNvSpPr txBox="1">
            <a:spLocks noChangeArrowheads="1"/>
          </p:cNvSpPr>
          <p:nvPr/>
        </p:nvSpPr>
        <p:spPr bwMode="auto">
          <a:xfrm>
            <a:off x="463095" y="2139702"/>
            <a:ext cx="81369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单位产品的营业中税金及附加是随产品销售单价变化而变化的，为方便，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两者合并考虑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41BE555-396D-4F6A-9D1A-5070C70050C8}"/>
              </a:ext>
            </a:extLst>
          </p:cNvPr>
          <p:cNvSpPr/>
          <p:nvPr/>
        </p:nvSpPr>
        <p:spPr>
          <a:xfrm>
            <a:off x="0" y="2958079"/>
            <a:ext cx="9138308" cy="45719"/>
          </a:xfrm>
          <a:prstGeom prst="rect">
            <a:avLst/>
          </a:prstGeom>
          <a:gradFill flip="none" rotWithShape="1">
            <a:gsLst>
              <a:gs pos="98000">
                <a:schemeClr val="bg1"/>
              </a:gs>
              <a:gs pos="52000">
                <a:schemeClr val="tx2">
                  <a:lumMod val="20000"/>
                  <a:lumOff val="80000"/>
                </a:schemeClr>
              </a:gs>
              <a:gs pos="5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626690"/>
          <p:cNvSpPr txBox="1">
            <a:spLocks noChangeArrowheads="1"/>
          </p:cNvSpPr>
          <p:nvPr/>
        </p:nvSpPr>
        <p:spPr bwMode="auto">
          <a:xfrm>
            <a:off x="502344" y="3075806"/>
            <a:ext cx="558182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342900" indent="-34290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经简化</a:t>
            </a: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技术方案销售收入</a:t>
            </a: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: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218755"/>
              </p:ext>
            </p:extLst>
          </p:nvPr>
        </p:nvGraphicFramePr>
        <p:xfrm>
          <a:off x="179512" y="4011910"/>
          <a:ext cx="1982267" cy="523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63280" imgH="228600" progId="Equation.DSMT4">
                  <p:embed/>
                </p:oleObj>
              </mc:Choice>
              <mc:Fallback>
                <p:oleObj name="Equation" r:id="rId3" imgW="863280" imgH="22860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4011910"/>
                        <a:ext cx="1982267" cy="5237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626689"/>
          <p:cNvSpPr txBox="1">
            <a:spLocks noChangeArrowheads="1"/>
          </p:cNvSpPr>
          <p:nvPr/>
        </p:nvSpPr>
        <p:spPr bwMode="auto">
          <a:xfrm>
            <a:off x="2339752" y="3629804"/>
            <a:ext cx="17281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1800" i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S</a:t>
            </a: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：销售收入</a:t>
            </a:r>
          </a:p>
        </p:txBody>
      </p:sp>
      <p:sp>
        <p:nvSpPr>
          <p:cNvPr id="41" name="文本框 626689"/>
          <p:cNvSpPr txBox="1">
            <a:spLocks noChangeArrowheads="1"/>
          </p:cNvSpPr>
          <p:nvPr/>
        </p:nvSpPr>
        <p:spPr bwMode="auto">
          <a:xfrm>
            <a:off x="2339752" y="4068239"/>
            <a:ext cx="19141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1800" i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p</a:t>
            </a: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：单位产品售价</a:t>
            </a:r>
          </a:p>
        </p:txBody>
      </p:sp>
      <p:sp>
        <p:nvSpPr>
          <p:cNvPr id="42" name="文本框 626689"/>
          <p:cNvSpPr txBox="1">
            <a:spLocks noChangeArrowheads="1"/>
          </p:cNvSpPr>
          <p:nvPr/>
        </p:nvSpPr>
        <p:spPr bwMode="auto">
          <a:xfrm>
            <a:off x="2339752" y="4506674"/>
            <a:ext cx="36422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1800" i="1" dirty="0" err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T</a:t>
            </a:r>
            <a:r>
              <a:rPr lang="en-US" altLang="zh-CN" sz="1800" i="1" baseline="-25000" dirty="0" err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u</a:t>
            </a: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：单位产品营业中税金及附加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179512" y="3629804"/>
            <a:ext cx="5544616" cy="1264204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6651848" y="4737416"/>
            <a:ext cx="15121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V="1">
            <a:off x="6651848" y="3317560"/>
            <a:ext cx="0" cy="1406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6379978" y="299220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销售收入</a:t>
            </a:r>
          </a:p>
        </p:txBody>
      </p:sp>
      <p:cxnSp>
        <p:nvCxnSpPr>
          <p:cNvPr id="47" name="直接连接符 46"/>
          <p:cNvCxnSpPr/>
          <p:nvPr/>
        </p:nvCxnSpPr>
        <p:spPr>
          <a:xfrm flipV="1">
            <a:off x="6651848" y="3483770"/>
            <a:ext cx="974810" cy="1239836"/>
          </a:xfrm>
          <a:prstGeom prst="line">
            <a:avLst/>
          </a:prstGeom>
          <a:ln w="12700"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7916693" y="434137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产量</a:t>
            </a:r>
          </a:p>
        </p:txBody>
      </p:sp>
      <p:cxnSp>
        <p:nvCxnSpPr>
          <p:cNvPr id="55" name="直接连接符 54"/>
          <p:cNvCxnSpPr/>
          <p:nvPr/>
        </p:nvCxnSpPr>
        <p:spPr>
          <a:xfrm flipV="1">
            <a:off x="6651848" y="3814470"/>
            <a:ext cx="1264845" cy="9091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7697188" y="317599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税前收入</a:t>
            </a:r>
          </a:p>
        </p:txBody>
      </p:sp>
      <p:sp>
        <p:nvSpPr>
          <p:cNvPr id="26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8026877" y="366058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税后收入</a:t>
            </a:r>
          </a:p>
        </p:txBody>
      </p:sp>
    </p:spTree>
    <p:extLst>
      <p:ext uri="{BB962C8B-B14F-4D97-AF65-F5344CB8AC3E}">
        <p14:creationId xmlns:p14="http://schemas.microsoft.com/office/powerpoint/2010/main" val="3258629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2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7375" y="1019522"/>
            <a:ext cx="707231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量本利模型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7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椭圆 2"/>
          <p:cNvSpPr/>
          <p:nvPr/>
        </p:nvSpPr>
        <p:spPr>
          <a:xfrm>
            <a:off x="251520" y="1923679"/>
            <a:ext cx="2952328" cy="25202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827584" y="2283718"/>
            <a:ext cx="1080120" cy="854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成本</a:t>
            </a:r>
          </a:p>
        </p:txBody>
      </p:sp>
      <p:sp>
        <p:nvSpPr>
          <p:cNvPr id="31" name="椭圆 30"/>
          <p:cNvSpPr/>
          <p:nvPr/>
        </p:nvSpPr>
        <p:spPr>
          <a:xfrm>
            <a:off x="827584" y="3363839"/>
            <a:ext cx="1080120" cy="854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产销量</a:t>
            </a:r>
          </a:p>
        </p:txBody>
      </p:sp>
      <p:sp>
        <p:nvSpPr>
          <p:cNvPr id="32" name="椭圆 31"/>
          <p:cNvSpPr/>
          <p:nvPr/>
        </p:nvSpPr>
        <p:spPr>
          <a:xfrm>
            <a:off x="1951931" y="2859783"/>
            <a:ext cx="1080120" cy="854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收入</a:t>
            </a:r>
          </a:p>
        </p:txBody>
      </p:sp>
      <p:sp>
        <p:nvSpPr>
          <p:cNvPr id="33" name="文本框 626689"/>
          <p:cNvSpPr txBox="1">
            <a:spLocks noChangeArrowheads="1"/>
          </p:cNvSpPr>
          <p:nvPr/>
        </p:nvSpPr>
        <p:spPr bwMode="auto">
          <a:xfrm>
            <a:off x="751620" y="4524676"/>
            <a:ext cx="17281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统一考虑</a:t>
            </a:r>
          </a:p>
        </p:txBody>
      </p:sp>
      <p:sp>
        <p:nvSpPr>
          <p:cNvPr id="8" name="右箭头 7"/>
          <p:cNvSpPr/>
          <p:nvPr/>
        </p:nvSpPr>
        <p:spPr>
          <a:xfrm>
            <a:off x="3491880" y="3264593"/>
            <a:ext cx="792088" cy="360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767538"/>
              </p:ext>
            </p:extLst>
          </p:nvPr>
        </p:nvGraphicFramePr>
        <p:xfrm>
          <a:off x="5787553" y="3578433"/>
          <a:ext cx="145732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34680" imgH="177480" progId="Equation.DSMT4">
                  <p:embed/>
                </p:oleObj>
              </mc:Choice>
              <mc:Fallback>
                <p:oleObj name="Equation" r:id="rId3" imgW="634680" imgH="17748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7553" y="3578433"/>
                        <a:ext cx="1457325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椭圆形标注 33"/>
          <p:cNvSpPr/>
          <p:nvPr/>
        </p:nvSpPr>
        <p:spPr>
          <a:xfrm>
            <a:off x="3635896" y="3986420"/>
            <a:ext cx="1656184" cy="576064"/>
          </a:xfrm>
          <a:prstGeom prst="wedgeEllipseCallout">
            <a:avLst>
              <a:gd name="adj1" fmla="val 72624"/>
              <a:gd name="adj2" fmla="val -67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利润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框 626689"/>
          <p:cNvSpPr txBox="1">
            <a:spLocks noChangeArrowheads="1"/>
          </p:cNvSpPr>
          <p:nvPr/>
        </p:nvSpPr>
        <p:spPr bwMode="auto">
          <a:xfrm>
            <a:off x="5442919" y="4269430"/>
            <a:ext cx="24482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量本利模型</a:t>
            </a:r>
          </a:p>
        </p:txBody>
      </p:sp>
      <p:pic>
        <p:nvPicPr>
          <p:cNvPr id="33796" name="Picture 4" descr="http://pic30.photophoto.cn/20140306/0017031042750414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191" y="3333328"/>
            <a:ext cx="548946" cy="91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69" name="Picture 7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951112"/>
            <a:ext cx="4573836" cy="1150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77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线形标注 3(无边框) 29"/>
          <p:cNvSpPr/>
          <p:nvPr/>
        </p:nvSpPr>
        <p:spPr>
          <a:xfrm>
            <a:off x="6804248" y="1893962"/>
            <a:ext cx="2334060" cy="576064"/>
          </a:xfrm>
          <a:prstGeom prst="callout3">
            <a:avLst>
              <a:gd name="adj1" fmla="val 108037"/>
              <a:gd name="adj2" fmla="val 47771"/>
              <a:gd name="adj3" fmla="val 141106"/>
              <a:gd name="adj4" fmla="val 39583"/>
              <a:gd name="adj5" fmla="val 166139"/>
              <a:gd name="adj6" fmla="val 31566"/>
              <a:gd name="adj7" fmla="val 190676"/>
              <a:gd name="adj8" fmla="val 17168"/>
            </a:avLst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线形标注 3(无边框) 11"/>
          <p:cNvSpPr/>
          <p:nvPr/>
        </p:nvSpPr>
        <p:spPr>
          <a:xfrm>
            <a:off x="4283968" y="1779662"/>
            <a:ext cx="2088232" cy="576064"/>
          </a:xfrm>
          <a:prstGeom prst="callout3">
            <a:avLst>
              <a:gd name="adj1" fmla="val 108037"/>
              <a:gd name="adj2" fmla="val 47771"/>
              <a:gd name="adj3" fmla="val 147720"/>
              <a:gd name="adj4" fmla="val 64068"/>
              <a:gd name="adj5" fmla="val 152911"/>
              <a:gd name="adj6" fmla="val 80945"/>
              <a:gd name="adj7" fmla="val 190676"/>
              <a:gd name="adj8" fmla="val 102050"/>
            </a:avLst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2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7375" y="1019522"/>
            <a:ext cx="707231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线性盈亏平衡分析中的量本利模型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7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135712"/>
              </p:ext>
            </p:extLst>
          </p:nvPr>
        </p:nvGraphicFramePr>
        <p:xfrm>
          <a:off x="400050" y="1995686"/>
          <a:ext cx="145732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34680" imgH="177480" progId="Equation.DSMT4">
                  <p:embed/>
                </p:oleObj>
              </mc:Choice>
              <mc:Fallback>
                <p:oleObj name="Equation" r:id="rId3" imgW="634680" imgH="17748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1995686"/>
                        <a:ext cx="1457325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626689"/>
          <p:cNvSpPr txBox="1">
            <a:spLocks noChangeArrowheads="1"/>
          </p:cNvSpPr>
          <p:nvPr/>
        </p:nvSpPr>
        <p:spPr bwMode="auto">
          <a:xfrm>
            <a:off x="313978" y="2571750"/>
            <a:ext cx="17281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引入假设：</a:t>
            </a:r>
          </a:p>
        </p:txBody>
      </p:sp>
      <p:sp>
        <p:nvSpPr>
          <p:cNvPr id="21" name="文本框 626689"/>
          <p:cNvSpPr txBox="1">
            <a:spLocks noChangeArrowheads="1"/>
          </p:cNvSpPr>
          <p:nvPr/>
        </p:nvSpPr>
        <p:spPr bwMode="auto">
          <a:xfrm>
            <a:off x="446608" y="3093482"/>
            <a:ext cx="25412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生产量等于销售量</a:t>
            </a:r>
          </a:p>
        </p:txBody>
      </p:sp>
      <p:sp>
        <p:nvSpPr>
          <p:cNvPr id="22" name="文本框 626689"/>
          <p:cNvSpPr txBox="1">
            <a:spLocks noChangeArrowheads="1"/>
          </p:cNvSpPr>
          <p:nvPr/>
        </p:nvSpPr>
        <p:spPr bwMode="auto">
          <a:xfrm>
            <a:off x="443892" y="3540543"/>
            <a:ext cx="41230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产销量变化，单位可变成本不变</a:t>
            </a:r>
          </a:p>
        </p:txBody>
      </p:sp>
      <p:sp>
        <p:nvSpPr>
          <p:cNvPr id="23" name="文本框 626689"/>
          <p:cNvSpPr txBox="1">
            <a:spLocks noChangeArrowheads="1"/>
          </p:cNvSpPr>
          <p:nvPr/>
        </p:nvSpPr>
        <p:spPr bwMode="auto">
          <a:xfrm>
            <a:off x="443892" y="3987604"/>
            <a:ext cx="41230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产销量变化，销售单价不变</a:t>
            </a:r>
          </a:p>
        </p:txBody>
      </p:sp>
      <p:sp>
        <p:nvSpPr>
          <p:cNvPr id="24" name="文本框 626689"/>
          <p:cNvSpPr txBox="1">
            <a:spLocks noChangeArrowheads="1"/>
          </p:cNvSpPr>
          <p:nvPr/>
        </p:nvSpPr>
        <p:spPr bwMode="auto">
          <a:xfrm>
            <a:off x="448924" y="4434666"/>
            <a:ext cx="2682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单一产品假设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97179DB-1C1B-4049-959A-03EA0B8780BD}"/>
              </a:ext>
            </a:extLst>
          </p:cNvPr>
          <p:cNvSpPr/>
          <p:nvPr/>
        </p:nvSpPr>
        <p:spPr>
          <a:xfrm rot="5400000" flipV="1">
            <a:off x="2734900" y="3353226"/>
            <a:ext cx="2711808" cy="45719"/>
          </a:xfrm>
          <a:prstGeom prst="rect">
            <a:avLst/>
          </a:prstGeom>
          <a:gradFill flip="none" rotWithShape="1">
            <a:gsLst>
              <a:gs pos="98000">
                <a:schemeClr val="bg1"/>
              </a:gs>
              <a:gs pos="52000">
                <a:schemeClr val="tx2">
                  <a:lumMod val="20000"/>
                  <a:lumOff val="80000"/>
                </a:schemeClr>
              </a:gs>
              <a:gs pos="5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547278"/>
              </p:ext>
            </p:extLst>
          </p:nvPr>
        </p:nvGraphicFramePr>
        <p:xfrm>
          <a:off x="5724128" y="2851518"/>
          <a:ext cx="145732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34680" imgH="177480" progId="Equation.DSMT4">
                  <p:embed/>
                </p:oleObj>
              </mc:Choice>
              <mc:Fallback>
                <p:oleObj name="Equation" r:id="rId5" imgW="634680" imgH="17748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851518"/>
                        <a:ext cx="1457325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396719"/>
              </p:ext>
            </p:extLst>
          </p:nvPr>
        </p:nvGraphicFramePr>
        <p:xfrm>
          <a:off x="6870117" y="1865387"/>
          <a:ext cx="223996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88840" imgH="228600" progId="Equation.DSMT4">
                  <p:embed/>
                </p:oleObj>
              </mc:Choice>
              <mc:Fallback>
                <p:oleObj name="Equation" r:id="rId7" imgW="888840" imgH="2286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0117" y="1865387"/>
                        <a:ext cx="2239963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279774"/>
              </p:ext>
            </p:extLst>
          </p:nvPr>
        </p:nvGraphicFramePr>
        <p:xfrm>
          <a:off x="4355976" y="1851670"/>
          <a:ext cx="1982787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63280" imgH="228600" progId="Equation.DSMT4">
                  <p:embed/>
                </p:oleObj>
              </mc:Choice>
              <mc:Fallback>
                <p:oleObj name="Equation" r:id="rId9" imgW="863280" imgH="22860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1851670"/>
                        <a:ext cx="1982787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下箭头 12"/>
          <p:cNvSpPr/>
          <p:nvPr/>
        </p:nvSpPr>
        <p:spPr>
          <a:xfrm>
            <a:off x="6516216" y="3291830"/>
            <a:ext cx="288032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92292"/>
              </p:ext>
            </p:extLst>
          </p:nvPr>
        </p:nvGraphicFramePr>
        <p:xfrm>
          <a:off x="4835525" y="3823147"/>
          <a:ext cx="3649663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587240" imgH="228600" progId="Equation.DSMT4">
                  <p:embed/>
                </p:oleObj>
              </mc:Choice>
              <mc:Fallback>
                <p:oleObj name="Equation" r:id="rId11" imgW="1587240" imgH="228600" progId="Equation.DSMT4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5525" y="3823147"/>
                        <a:ext cx="3649663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圆角矩形 35"/>
          <p:cNvSpPr/>
          <p:nvPr/>
        </p:nvSpPr>
        <p:spPr>
          <a:xfrm>
            <a:off x="4680012" y="3765859"/>
            <a:ext cx="3960440" cy="606091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626689"/>
          <p:cNvSpPr txBox="1">
            <a:spLocks noChangeArrowheads="1"/>
          </p:cNvSpPr>
          <p:nvPr/>
        </p:nvSpPr>
        <p:spPr bwMode="auto">
          <a:xfrm>
            <a:off x="4465192" y="4506674"/>
            <a:ext cx="44644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基本的损益方程式（盈亏平衡分析的基础）</a:t>
            </a:r>
          </a:p>
        </p:txBody>
      </p:sp>
    </p:spTree>
    <p:extLst>
      <p:ext uri="{BB962C8B-B14F-4D97-AF65-F5344CB8AC3E}">
        <p14:creationId xmlns:p14="http://schemas.microsoft.com/office/powerpoint/2010/main" val="146679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2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771800" y="3003798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51"/>
          <a:stretch/>
        </p:blipFill>
        <p:spPr bwMode="auto">
          <a:xfrm>
            <a:off x="179512" y="1083429"/>
            <a:ext cx="3816424" cy="3280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476806"/>
              </p:ext>
            </p:extLst>
          </p:nvPr>
        </p:nvGraphicFramePr>
        <p:xfrm>
          <a:off x="4788024" y="1131590"/>
          <a:ext cx="3649663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49680" imgH="525600" progId="Equation.DSMT4">
                  <p:embed/>
                </p:oleObj>
              </mc:Choice>
              <mc:Fallback>
                <p:oleObj name="Equation" r:id="rId4" imgW="3649680" imgH="52560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8024" y="1131590"/>
                        <a:ext cx="3649663" cy="52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箭头连接符 10"/>
          <p:cNvCxnSpPr/>
          <p:nvPr/>
        </p:nvCxnSpPr>
        <p:spPr>
          <a:xfrm>
            <a:off x="4283968" y="3936655"/>
            <a:ext cx="43924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5292080" y="2516799"/>
            <a:ext cx="0" cy="21884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5020210" y="219144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利润 </a:t>
            </a:r>
            <a:r>
              <a:rPr lang="en-US" altLang="zh-CN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endParaRPr lang="zh-CN" altLang="en-US" sz="1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8100392" y="354061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产量 </a:t>
            </a:r>
            <a:r>
              <a:rPr lang="en-US" altLang="zh-CN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</a:t>
            </a:r>
            <a:endParaRPr lang="zh-CN" altLang="en-US" sz="1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5292080" y="2191440"/>
            <a:ext cx="2808312" cy="218051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5524632" y="436418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-C</a:t>
            </a:r>
            <a:r>
              <a:rPr lang="en-US" altLang="zh-CN" sz="1400" baseline="-25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</a:t>
            </a:r>
            <a:endParaRPr lang="zh-CN" altLang="en-US" sz="1400" baseline="-25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7405753" y="2973919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利润</a:t>
            </a:r>
            <a:r>
              <a:rPr lang="en-US" altLang="zh-CN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&gt;0</a:t>
            </a:r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，盈利区</a:t>
            </a:r>
            <a:endParaRPr lang="en-US" altLang="zh-CN" sz="1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941700"/>
              </p:ext>
            </p:extLst>
          </p:nvPr>
        </p:nvGraphicFramePr>
        <p:xfrm>
          <a:off x="6156176" y="4108885"/>
          <a:ext cx="1730084" cy="510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60160" imgH="431640" progId="Equation.DSMT4">
                  <p:embed/>
                </p:oleObj>
              </mc:Choice>
              <mc:Fallback>
                <p:oleObj name="Equation" r:id="rId6" imgW="1460160" imgH="431640" progId="Equation.DSMT4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6176" y="4108885"/>
                        <a:ext cx="1730084" cy="510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右箭头 21"/>
          <p:cNvSpPr/>
          <p:nvPr/>
        </p:nvSpPr>
        <p:spPr>
          <a:xfrm rot="2366501">
            <a:off x="5543767" y="3620528"/>
            <a:ext cx="288032" cy="153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3671123" y="4194910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利润 </a:t>
            </a:r>
            <a:r>
              <a:rPr lang="en-US" altLang="zh-CN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&lt; 0</a:t>
            </a:r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，亏损区</a:t>
            </a:r>
            <a:endParaRPr lang="en-US" altLang="zh-CN" sz="1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文本框 626689"/>
          <p:cNvSpPr txBox="1">
            <a:spLocks noChangeArrowheads="1"/>
          </p:cNvSpPr>
          <p:nvPr/>
        </p:nvSpPr>
        <p:spPr bwMode="auto">
          <a:xfrm>
            <a:off x="-27776" y="4179521"/>
            <a:ext cx="35680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第一种绘图</a:t>
            </a:r>
            <a:r>
              <a:rPr lang="en-US" altLang="zh-CN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,</a:t>
            </a: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未体现成本和收入</a:t>
            </a:r>
            <a:endParaRPr lang="en-US" altLang="zh-CN" sz="1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（少见）</a:t>
            </a:r>
          </a:p>
        </p:txBody>
      </p:sp>
    </p:spTree>
    <p:extLst>
      <p:ext uri="{BB962C8B-B14F-4D97-AF65-F5344CB8AC3E}">
        <p14:creationId xmlns:p14="http://schemas.microsoft.com/office/powerpoint/2010/main" val="1875728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生活中的例子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963251" y="4869656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6" name="矩形: 圆角 8">
            <a:extLst>
              <a:ext uri="{FF2B5EF4-FFF2-40B4-BE49-F238E27FC236}">
                <a16:creationId xmlns:a16="http://schemas.microsoft.com/office/drawing/2014/main" id="{B2EFC1E8-0956-48BE-81DA-08D976913021}"/>
              </a:ext>
            </a:extLst>
          </p:cNvPr>
          <p:cNvSpPr/>
          <p:nvPr/>
        </p:nvSpPr>
        <p:spPr>
          <a:xfrm>
            <a:off x="179512" y="3561860"/>
            <a:ext cx="2774458" cy="131414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麦当当   嗨翻天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全场  </a:t>
            </a:r>
            <a:r>
              <a:rPr lang="en-US" altLang="zh-CN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折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会员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仅需月</a:t>
            </a:r>
            <a:r>
              <a:rPr lang="en-US" altLang="zh-CN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24.99</a:t>
            </a:r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元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！！！！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1" t="7038" r="13445" b="6249"/>
          <a:stretch/>
        </p:blipFill>
        <p:spPr bwMode="auto">
          <a:xfrm>
            <a:off x="323528" y="1657896"/>
            <a:ext cx="1431770" cy="1831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5" name="Picture 5" descr="https://gimg2.baidu.com/image_search/src=http%3A%2F%2Fimg.alicdn.com%2Fi1%2F612438926%2FO1CN015EL9ZP2Fo9m6tKjjl_%21%21612438926.jpg&amp;refer=http%3A%2F%2Fimg.alicdn.com&amp;app=2002&amp;size=f9999,10000&amp;q=a80&amp;n=0&amp;g=0n&amp;fmt=auto?sec=1668088047&amp;t=2679436e2c4e437d20a42c537df051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543" y="1563638"/>
            <a:ext cx="920918" cy="9205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7" name="Picture 7" descr="https://gimg2.baidu.com/image_search/src=http%3A%2F%2Fimg.alicdn.com%2Fi4%2F4020775398%2FO1CN01sjjUU01pkKdZJXCpl_%21%214020775398.jpg&amp;refer=http%3A%2F%2Fimg.alicdn.com&amp;app=2002&amp;size=f9999,10000&amp;q=a80&amp;n=0&amp;g=0n&amp;fmt=auto?sec=1668088128&amp;t=d7109c1eb2f43eef3ef30ce7d7e0653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563888"/>
            <a:ext cx="902250" cy="90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347614"/>
            <a:ext cx="1789931" cy="1564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圆角矩形标注 2"/>
          <p:cNvSpPr/>
          <p:nvPr/>
        </p:nvSpPr>
        <p:spPr>
          <a:xfrm>
            <a:off x="5508104" y="953124"/>
            <a:ext cx="2808312" cy="535350"/>
          </a:xfrm>
          <a:prstGeom prst="wedgeRoundRectCallout">
            <a:avLst>
              <a:gd name="adj1" fmla="val -58150"/>
              <a:gd name="adj2" fmla="val 8944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一个月吃</a:t>
            </a:r>
            <a:r>
              <a:rPr lang="en-US" altLang="zh-CN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次，次均</a:t>
            </a:r>
            <a:r>
              <a:rPr lang="en-US" altLang="zh-CN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</a:t>
            </a:r>
          </a:p>
        </p:txBody>
      </p:sp>
      <p:sp>
        <p:nvSpPr>
          <p:cNvPr id="47" name="圆角矩形标注 46"/>
          <p:cNvSpPr/>
          <p:nvPr/>
        </p:nvSpPr>
        <p:spPr>
          <a:xfrm>
            <a:off x="6228184" y="1902703"/>
            <a:ext cx="2520280" cy="668953"/>
          </a:xfrm>
          <a:prstGeom prst="wedgeRoundRectCallout">
            <a:avLst>
              <a:gd name="adj1" fmla="val -85244"/>
              <a:gd name="adj2" fmla="val -4622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每次省：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0.2*20=4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次省：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*10=40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</a:t>
            </a:r>
          </a:p>
        </p:txBody>
      </p:sp>
      <p:sp>
        <p:nvSpPr>
          <p:cNvPr id="48" name="圆角矩形标注 47"/>
          <p:cNvSpPr/>
          <p:nvPr/>
        </p:nvSpPr>
        <p:spPr>
          <a:xfrm>
            <a:off x="5940152" y="2912146"/>
            <a:ext cx="2520280" cy="668953"/>
          </a:xfrm>
          <a:prstGeom prst="wedgeRoundRectCallout">
            <a:avLst>
              <a:gd name="adj1" fmla="val -77882"/>
              <a:gd name="adj2" fmla="val -13834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40</a:t>
            </a:r>
            <a:r>
              <a:rPr lang="zh-CN" altLang="en-US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</a:t>
            </a:r>
            <a:r>
              <a:rPr lang="en-US" altLang="zh-CN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–25</a:t>
            </a:r>
            <a:r>
              <a:rPr lang="zh-CN" altLang="en-US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</a:t>
            </a:r>
            <a:r>
              <a:rPr lang="en-US" altLang="zh-CN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= 15</a:t>
            </a:r>
            <a:r>
              <a:rPr lang="zh-CN" altLang="en-US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</a:t>
            </a:r>
            <a:endParaRPr lang="en-US" altLang="zh-CN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不亏，买会员</a:t>
            </a:r>
          </a:p>
        </p:txBody>
      </p:sp>
      <p:pic>
        <p:nvPicPr>
          <p:cNvPr id="5632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1" y="3581099"/>
            <a:ext cx="1209663" cy="12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椭圆形标注 9"/>
          <p:cNvSpPr/>
          <p:nvPr/>
        </p:nvSpPr>
        <p:spPr>
          <a:xfrm>
            <a:off x="5076056" y="4052680"/>
            <a:ext cx="2880320" cy="738082"/>
          </a:xfrm>
          <a:prstGeom prst="wedgeEllipseCallout">
            <a:avLst>
              <a:gd name="adj1" fmla="val -56463"/>
              <a:gd name="adj2" fmla="val -633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灵魂提问：如果</a:t>
            </a:r>
            <a:endParaRPr lang="en-US" altLang="zh-CN" dirty="0"/>
          </a:p>
          <a:p>
            <a:pPr algn="ctr"/>
            <a:r>
              <a:rPr lang="zh-CN" altLang="en-US" dirty="0"/>
              <a:t>你这月只来</a:t>
            </a:r>
            <a:r>
              <a:rPr lang="en-US" altLang="zh-CN" dirty="0"/>
              <a:t>5</a:t>
            </a:r>
            <a:r>
              <a:rPr lang="zh-CN" altLang="en-US" dirty="0"/>
              <a:t>次呢？</a:t>
            </a:r>
          </a:p>
        </p:txBody>
      </p:sp>
      <p:pic>
        <p:nvPicPr>
          <p:cNvPr id="56331" name="Picture 11" descr="https://gimg2.baidu.com/image_search/src=http%3A%2F%2Fimgsa.baidu.com%2Fexp%2Fw%3D500%2Fsign%3D76f780dec011728b302d8c22f8fdc3b3%2Fd043ad4bd11373f025f560d0a90f4bfbfaed04b2.jpg&amp;refer=http%3A%2F%2Fimgsa.baidu.com&amp;app=2002&amp;size=f9999,10000&amp;q=a80&amp;n=0&amp;g=0n&amp;fmt=auto?sec=1668088824&amp;t=8b9e5909254f212ef32b7023d798313c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" t="8088" r="52757"/>
          <a:stretch/>
        </p:blipFill>
        <p:spPr bwMode="auto">
          <a:xfrm>
            <a:off x="8191543" y="3965555"/>
            <a:ext cx="700937" cy="84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318729" y="881863"/>
            <a:ext cx="281311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要不要买会员？</a:t>
            </a:r>
          </a:p>
        </p:txBody>
      </p:sp>
    </p:spTree>
    <p:extLst>
      <p:ext uri="{BB962C8B-B14F-4D97-AF65-F5344CB8AC3E}">
        <p14:creationId xmlns:p14="http://schemas.microsoft.com/office/powerpoint/2010/main" val="2786487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6307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787875"/>
            <a:ext cx="5688632" cy="416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2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626689"/>
          <p:cNvSpPr txBox="1">
            <a:spLocks noChangeArrowheads="1"/>
          </p:cNvSpPr>
          <p:nvPr/>
        </p:nvSpPr>
        <p:spPr bwMode="auto">
          <a:xfrm>
            <a:off x="755576" y="3867894"/>
            <a:ext cx="205172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基本的量本利图</a:t>
            </a:r>
            <a:endParaRPr lang="en-US" altLang="zh-CN" sz="1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（常见）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4" y="1203598"/>
            <a:ext cx="3339349" cy="2504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右箭头 9"/>
          <p:cNvSpPr/>
          <p:nvPr/>
        </p:nvSpPr>
        <p:spPr>
          <a:xfrm rot="2366501">
            <a:off x="4732102" y="2944870"/>
            <a:ext cx="288032" cy="153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171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2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7375" y="1019522"/>
            <a:ext cx="707231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盈亏分析方法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7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599762"/>
              </p:ext>
            </p:extLst>
          </p:nvPr>
        </p:nvGraphicFramePr>
        <p:xfrm>
          <a:off x="5288921" y="2067694"/>
          <a:ext cx="3278138" cy="471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87240" imgH="228600" progId="Equation.DSMT4">
                  <p:embed/>
                </p:oleObj>
              </mc:Choice>
              <mc:Fallback>
                <p:oleObj name="Equation" r:id="rId3" imgW="1587240" imgH="22860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8921" y="2067694"/>
                        <a:ext cx="3278138" cy="4719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626689"/>
          <p:cNvSpPr txBox="1">
            <a:spLocks noChangeArrowheads="1"/>
          </p:cNvSpPr>
          <p:nvPr/>
        </p:nvSpPr>
        <p:spPr bwMode="auto">
          <a:xfrm>
            <a:off x="3057" y="1915358"/>
            <a:ext cx="4424927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盈亏平衡分析：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  <a:p>
            <a:pPr marL="6858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通过计算技术方案达产年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盈亏平衡点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（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BEP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  <a:p>
            <a:pPr marL="6858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分析技术方案成本与收入的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平衡关系</a:t>
            </a:r>
            <a:endParaRPr lang="en-US" altLang="zh-CN" sz="1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  <a:p>
            <a:pPr marL="6858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判断技术方案对不确定因素导致产销量变化的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适应能力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和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抗风险能力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。</a:t>
            </a:r>
          </a:p>
        </p:txBody>
      </p:sp>
      <p:sp>
        <p:nvSpPr>
          <p:cNvPr id="2" name="下箭头 1"/>
          <p:cNvSpPr/>
          <p:nvPr/>
        </p:nvSpPr>
        <p:spPr>
          <a:xfrm>
            <a:off x="6657643" y="2571750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大括号 8"/>
          <p:cNvSpPr/>
          <p:nvPr/>
        </p:nvSpPr>
        <p:spPr>
          <a:xfrm rot="5400000">
            <a:off x="6729651" y="1644047"/>
            <a:ext cx="360040" cy="3349576"/>
          </a:xfrm>
          <a:prstGeom prst="leftBrace">
            <a:avLst>
              <a:gd name="adj1" fmla="val 5926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7449731" y="276802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表达形式</a:t>
            </a:r>
          </a:p>
        </p:txBody>
      </p:sp>
      <p:sp>
        <p:nvSpPr>
          <p:cNvPr id="25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5076056" y="3651870"/>
            <a:ext cx="121860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盈亏平衡点</a:t>
            </a:r>
          </a:p>
        </p:txBody>
      </p:sp>
      <p:sp>
        <p:nvSpPr>
          <p:cNvPr id="26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7449731" y="3657034"/>
            <a:ext cx="1632178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生产能力利用率</a:t>
            </a:r>
          </a:p>
        </p:txBody>
      </p:sp>
      <p:sp>
        <p:nvSpPr>
          <p:cNvPr id="10" name="下箭头 9"/>
          <p:cNvSpPr/>
          <p:nvPr/>
        </p:nvSpPr>
        <p:spPr>
          <a:xfrm>
            <a:off x="5580112" y="4155926"/>
            <a:ext cx="105245" cy="216024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8247297" y="4092302"/>
            <a:ext cx="105245" cy="216024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5076055" y="4443958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2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绝对表达式</a:t>
            </a:r>
          </a:p>
        </p:txBody>
      </p:sp>
      <p:sp>
        <p:nvSpPr>
          <p:cNvPr id="33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7656518" y="4443958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2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相对表达式</a:t>
            </a:r>
          </a:p>
        </p:txBody>
      </p:sp>
    </p:spTree>
    <p:extLst>
      <p:ext uri="{BB962C8B-B14F-4D97-AF65-F5344CB8AC3E}">
        <p14:creationId xmlns:p14="http://schemas.microsoft.com/office/powerpoint/2010/main" val="1425146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2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7375" y="1019522"/>
            <a:ext cx="707231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产销量（工程量）盈亏分析方法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7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784989"/>
              </p:ext>
            </p:extLst>
          </p:nvPr>
        </p:nvGraphicFramePr>
        <p:xfrm>
          <a:off x="285750" y="2859782"/>
          <a:ext cx="772340" cy="36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80880" imgH="177480" progId="Equation.DSMT4">
                  <p:embed/>
                </p:oleObj>
              </mc:Choice>
              <mc:Fallback>
                <p:oleObj name="Equation" r:id="rId3" imgW="380880" imgH="17748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2859782"/>
                        <a:ext cx="772340" cy="36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626689"/>
          <p:cNvSpPr txBox="1">
            <a:spLocks noChangeArrowheads="1"/>
          </p:cNvSpPr>
          <p:nvPr/>
        </p:nvSpPr>
        <p:spPr bwMode="auto">
          <a:xfrm>
            <a:off x="251520" y="2427734"/>
            <a:ext cx="10258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令：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297951"/>
              </p:ext>
            </p:extLst>
          </p:nvPr>
        </p:nvGraphicFramePr>
        <p:xfrm>
          <a:off x="285750" y="1931626"/>
          <a:ext cx="3278138" cy="471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87240" imgH="228600" progId="Equation.DSMT4">
                  <p:embed/>
                </p:oleObj>
              </mc:Choice>
              <mc:Fallback>
                <p:oleObj name="Equation" r:id="rId5" imgW="1587240" imgH="22860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1931626"/>
                        <a:ext cx="3278138" cy="4719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626689"/>
          <p:cNvSpPr txBox="1">
            <a:spLocks noChangeArrowheads="1"/>
          </p:cNvSpPr>
          <p:nvPr/>
        </p:nvSpPr>
        <p:spPr bwMode="auto">
          <a:xfrm>
            <a:off x="251520" y="3291830"/>
            <a:ext cx="43841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得到：以产销量表示的盈亏平衡点为：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124180"/>
              </p:ext>
            </p:extLst>
          </p:nvPr>
        </p:nvGraphicFramePr>
        <p:xfrm>
          <a:off x="755576" y="3867894"/>
          <a:ext cx="2963863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60160" imgH="431640" progId="Equation.DSMT4">
                  <p:embed/>
                </p:oleObj>
              </mc:Choice>
              <mc:Fallback>
                <p:oleObj name="Equation" r:id="rId7" imgW="1460160" imgH="43164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867894"/>
                        <a:ext cx="2963863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矩形 30">
            <a:extLst>
              <a:ext uri="{FF2B5EF4-FFF2-40B4-BE49-F238E27FC236}">
                <a16:creationId xmlns:a16="http://schemas.microsoft.com/office/drawing/2014/main" id="{797179DB-1C1B-4049-959A-03EA0B8780BD}"/>
              </a:ext>
            </a:extLst>
          </p:cNvPr>
          <p:cNvSpPr/>
          <p:nvPr/>
        </p:nvSpPr>
        <p:spPr>
          <a:xfrm rot="5400000" flipV="1">
            <a:off x="3302580" y="3112707"/>
            <a:ext cx="2711808" cy="45719"/>
          </a:xfrm>
          <a:prstGeom prst="rect">
            <a:avLst/>
          </a:prstGeom>
          <a:gradFill flip="none" rotWithShape="1">
            <a:gsLst>
              <a:gs pos="98000">
                <a:schemeClr val="bg1"/>
              </a:gs>
              <a:gs pos="52000">
                <a:schemeClr val="tx2">
                  <a:lumMod val="20000"/>
                  <a:lumOff val="80000"/>
                </a:schemeClr>
              </a:gs>
              <a:gs pos="5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626689"/>
          <p:cNvSpPr txBox="1">
            <a:spLocks noChangeArrowheads="1"/>
          </p:cNvSpPr>
          <p:nvPr/>
        </p:nvSpPr>
        <p:spPr bwMode="auto">
          <a:xfrm>
            <a:off x="5076056" y="2139702"/>
            <a:ext cx="36212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BEP(Q)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：盈亏平衡点时的销售量</a:t>
            </a:r>
          </a:p>
        </p:txBody>
      </p:sp>
      <p:pic>
        <p:nvPicPr>
          <p:cNvPr id="38923" name="Picture 11" descr="https://pic.90sjimg.com/design/01/40/91/47/58f8ce317d9c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333" y="3135566"/>
            <a:ext cx="1382006" cy="138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7095447" y="2859782"/>
            <a:ext cx="16530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大？</a:t>
            </a:r>
          </a:p>
        </p:txBody>
      </p:sp>
      <p:sp>
        <p:nvSpPr>
          <p:cNvPr id="38" name="矩形 37"/>
          <p:cNvSpPr/>
          <p:nvPr/>
        </p:nvSpPr>
        <p:spPr>
          <a:xfrm>
            <a:off x="7095447" y="3787448"/>
            <a:ext cx="16530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小？</a:t>
            </a:r>
          </a:p>
        </p:txBody>
      </p:sp>
      <p:sp>
        <p:nvSpPr>
          <p:cNvPr id="39" name="文本框 626689"/>
          <p:cNvSpPr txBox="1">
            <a:spLocks noChangeArrowheads="1"/>
          </p:cNvSpPr>
          <p:nvPr/>
        </p:nvSpPr>
        <p:spPr bwMode="auto">
          <a:xfrm>
            <a:off x="5660554" y="2859782"/>
            <a:ext cx="936104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哪个好？</a:t>
            </a:r>
          </a:p>
        </p:txBody>
      </p:sp>
    </p:spTree>
    <p:extLst>
      <p:ext uri="{BB962C8B-B14F-4D97-AF65-F5344CB8AC3E}">
        <p14:creationId xmlns:p14="http://schemas.microsoft.com/office/powerpoint/2010/main" val="1425146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2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7375" y="1019522"/>
            <a:ext cx="707231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产销量（工程量）盈亏分析方法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7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626689"/>
          <p:cNvSpPr txBox="1">
            <a:spLocks noChangeArrowheads="1"/>
          </p:cNvSpPr>
          <p:nvPr/>
        </p:nvSpPr>
        <p:spPr bwMode="auto">
          <a:xfrm>
            <a:off x="395536" y="1851670"/>
            <a:ext cx="813690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【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例题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】: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某技术方案年设计生产能力为 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10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万台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，产品单价为 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900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元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，单台可变成本为 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650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元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，单台睡觉及附加为 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11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元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，年固定成本为 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1200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万元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。试求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盈亏平衡点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。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569879"/>
              </p:ext>
            </p:extLst>
          </p:nvPr>
        </p:nvGraphicFramePr>
        <p:xfrm>
          <a:off x="2013313" y="3219822"/>
          <a:ext cx="5188812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11480" imgH="431640" progId="Equation.DSMT4">
                  <p:embed/>
                </p:oleObj>
              </mc:Choice>
              <mc:Fallback>
                <p:oleObj name="Equation" r:id="rId3" imgW="3111480" imgH="43164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3313" y="3219822"/>
                        <a:ext cx="5188812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626689"/>
          <p:cNvSpPr txBox="1">
            <a:spLocks noChangeArrowheads="1"/>
          </p:cNvSpPr>
          <p:nvPr/>
        </p:nvSpPr>
        <p:spPr bwMode="auto">
          <a:xfrm>
            <a:off x="2555776" y="4155926"/>
            <a:ext cx="438410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所以：若年产量 </a:t>
            </a:r>
            <a:r>
              <a:rPr lang="en-US" altLang="zh-CN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&lt; 50209 </a:t>
            </a: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台，则亏损</a:t>
            </a:r>
            <a:endParaRPr lang="en-US" altLang="zh-CN" sz="1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      </a:t>
            </a: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若年产量 </a:t>
            </a:r>
            <a:r>
              <a:rPr lang="en-US" altLang="zh-CN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&gt; 50209 </a:t>
            </a: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台，则盈利</a:t>
            </a:r>
          </a:p>
        </p:txBody>
      </p:sp>
    </p:spTree>
    <p:extLst>
      <p:ext uri="{BB962C8B-B14F-4D97-AF65-F5344CB8AC3E}">
        <p14:creationId xmlns:p14="http://schemas.microsoft.com/office/powerpoint/2010/main" val="22366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2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7375" y="1019522"/>
            <a:ext cx="707231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生产能力利用率盈亏平衡分析的方法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7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632836"/>
          <p:cNvSpPr txBox="1">
            <a:spLocks noChangeArrowheads="1"/>
          </p:cNvSpPr>
          <p:nvPr/>
        </p:nvSpPr>
        <p:spPr bwMode="auto">
          <a:xfrm>
            <a:off x="179388" y="1791856"/>
            <a:ext cx="87487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生产能力利用率表示的盈亏平衡点</a:t>
            </a: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BEP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%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），是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指盈亏平衡点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产销量占企业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正常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产销量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比重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。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571176"/>
              </p:ext>
            </p:extLst>
          </p:nvPr>
        </p:nvGraphicFramePr>
        <p:xfrm>
          <a:off x="252784" y="2787774"/>
          <a:ext cx="3209181" cy="829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65080" imgH="457200" progId="Equation.DSMT4">
                  <p:embed/>
                </p:oleObj>
              </mc:Choice>
              <mc:Fallback>
                <p:oleObj name="Equation" r:id="rId3" imgW="1765080" imgH="4572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84" y="2787774"/>
                        <a:ext cx="3209181" cy="8293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626689"/>
          <p:cNvSpPr txBox="1">
            <a:spLocks noChangeArrowheads="1"/>
          </p:cNvSpPr>
          <p:nvPr/>
        </p:nvSpPr>
        <p:spPr bwMode="auto">
          <a:xfrm>
            <a:off x="467544" y="3939902"/>
            <a:ext cx="3168352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正常产销量或设计生产能力</a:t>
            </a:r>
          </a:p>
        </p:txBody>
      </p:sp>
      <p:sp>
        <p:nvSpPr>
          <p:cNvPr id="5" name="上下箭头 4"/>
          <p:cNvSpPr/>
          <p:nvPr/>
        </p:nvSpPr>
        <p:spPr>
          <a:xfrm>
            <a:off x="1979712" y="3651870"/>
            <a:ext cx="72008" cy="21602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090489"/>
              </p:ext>
            </p:extLst>
          </p:nvPr>
        </p:nvGraphicFramePr>
        <p:xfrm>
          <a:off x="4716016" y="2643758"/>
          <a:ext cx="3892550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17360" imgH="431640" progId="Equation.DSMT4">
                  <p:embed/>
                </p:oleObj>
              </mc:Choice>
              <mc:Fallback>
                <p:oleObj name="Equation" r:id="rId5" imgW="1917360" imgH="43164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2643758"/>
                        <a:ext cx="3892550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椭圆形标注 23"/>
          <p:cNvSpPr/>
          <p:nvPr/>
        </p:nvSpPr>
        <p:spPr>
          <a:xfrm>
            <a:off x="4067944" y="3911302"/>
            <a:ext cx="1656184" cy="576064"/>
          </a:xfrm>
          <a:prstGeom prst="wedgeEllipseCallout">
            <a:avLst>
              <a:gd name="adj1" fmla="val 73774"/>
              <a:gd name="adj2" fmla="val -1326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年营业收入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椭圆形标注 24"/>
          <p:cNvSpPr/>
          <p:nvPr/>
        </p:nvSpPr>
        <p:spPr>
          <a:xfrm>
            <a:off x="5652120" y="4297774"/>
            <a:ext cx="1656184" cy="576064"/>
          </a:xfrm>
          <a:prstGeom prst="wedgeEllipseCallout">
            <a:avLst>
              <a:gd name="adj1" fmla="val 22014"/>
              <a:gd name="adj2" fmla="val -1755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年可变成本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椭圆形标注 25"/>
          <p:cNvSpPr/>
          <p:nvPr/>
        </p:nvSpPr>
        <p:spPr>
          <a:xfrm>
            <a:off x="7164288" y="3842266"/>
            <a:ext cx="2016224" cy="645100"/>
          </a:xfrm>
          <a:prstGeom prst="wedgeEllipseCallout">
            <a:avLst>
              <a:gd name="adj1" fmla="val -27734"/>
              <a:gd name="adj2" fmla="val -93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年营业中税金及附加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107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2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7375" y="1019522"/>
            <a:ext cx="707231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生产能力利用率盈亏平衡分析的方法</a:t>
            </a:r>
          </a:p>
        </p:txBody>
      </p:sp>
      <p:pic>
        <p:nvPicPr>
          <p:cNvPr id="17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626689"/>
          <p:cNvSpPr txBox="1">
            <a:spLocks noChangeArrowheads="1"/>
          </p:cNvSpPr>
          <p:nvPr/>
        </p:nvSpPr>
        <p:spPr bwMode="auto">
          <a:xfrm>
            <a:off x="395536" y="1851670"/>
            <a:ext cx="813690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【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例题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】: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某技术方案年设计生产能力为 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10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万台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，产品单价为 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900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元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，单台可变成本为 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650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元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，单台睡觉及附加为 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11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元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，年固定成本为 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1200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万元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。试求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生产能力利用率盈亏平衡点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。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330028"/>
              </p:ext>
            </p:extLst>
          </p:nvPr>
        </p:nvGraphicFramePr>
        <p:xfrm>
          <a:off x="1869219" y="2931790"/>
          <a:ext cx="5189537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189400" imgH="720720" progId="Equation.DSMT4">
                  <p:embed/>
                </p:oleObj>
              </mc:Choice>
              <mc:Fallback>
                <p:oleObj name="Equation" r:id="rId3" imgW="5189400" imgH="72072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69219" y="2931790"/>
                        <a:ext cx="5189537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171574"/>
              </p:ext>
            </p:extLst>
          </p:nvPr>
        </p:nvGraphicFramePr>
        <p:xfrm>
          <a:off x="1907704" y="3867894"/>
          <a:ext cx="4700253" cy="732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933640" imgH="457200" progId="Equation.DSMT4">
                  <p:embed/>
                </p:oleObj>
              </mc:Choice>
              <mc:Fallback>
                <p:oleObj name="Equation" r:id="rId5" imgW="2933640" imgH="457200" progId="Equation.DSMT4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7704" y="3867894"/>
                        <a:ext cx="4700253" cy="7325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http://pic30.photophoto.cn/20140306/0017031042750414_b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723878"/>
            <a:ext cx="548946" cy="91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40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2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7375" y="1019522"/>
            <a:ext cx="707231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结果分析</a:t>
            </a:r>
          </a:p>
        </p:txBody>
      </p:sp>
      <p:pic>
        <p:nvPicPr>
          <p:cNvPr id="17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996" y="2572306"/>
            <a:ext cx="2543349" cy="1492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矩形 22"/>
          <p:cNvSpPr/>
          <p:nvPr/>
        </p:nvSpPr>
        <p:spPr>
          <a:xfrm>
            <a:off x="1187624" y="1707654"/>
            <a:ext cx="72250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BEP(Q)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 BEP(%)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反映技术方案对实测变化的适应能力和抗风险能力</a:t>
            </a:r>
          </a:p>
        </p:txBody>
      </p:sp>
      <p:sp>
        <p:nvSpPr>
          <p:cNvPr id="5" name="矩形 4"/>
          <p:cNvSpPr/>
          <p:nvPr/>
        </p:nvSpPr>
        <p:spPr>
          <a:xfrm>
            <a:off x="493752" y="224762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结果判断：</a:t>
            </a:r>
            <a:endParaRPr lang="zh-CN" altLang="en-US" dirty="0"/>
          </a:p>
        </p:txBody>
      </p:sp>
      <p:sp>
        <p:nvSpPr>
          <p:cNvPr id="24" name="文本框 626689"/>
          <p:cNvSpPr txBox="1">
            <a:spLocks noChangeArrowheads="1"/>
          </p:cNvSpPr>
          <p:nvPr/>
        </p:nvSpPr>
        <p:spPr bwMode="auto">
          <a:xfrm>
            <a:off x="770444" y="2616954"/>
            <a:ext cx="438410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BEP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越小，盈利可能性越大，市场变化适应能力越强，抗风险能力越强；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  <a:p>
            <a:pPr marL="285750" indent="-28575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通常</a:t>
            </a:r>
            <a:r>
              <a:rPr lang="zh-CN" altLang="en-US" sz="1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BEP(%)≤70%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，则技术方案运营是安全的，可以承受较大的风险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 </a:t>
            </a:r>
            <a:endParaRPr lang="en-US" altLang="zh-CN" sz="18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70444" y="4437836"/>
            <a:ext cx="803296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不足之处：盈亏平衡分析无法揭示产生技术方案风险的根源，需结合其他方法</a:t>
            </a:r>
          </a:p>
        </p:txBody>
      </p:sp>
    </p:spTree>
    <p:extLst>
      <p:ext uri="{BB962C8B-B14F-4D97-AF65-F5344CB8AC3E}">
        <p14:creationId xmlns:p14="http://schemas.microsoft.com/office/powerpoint/2010/main" val="372009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生活中的例子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963251" y="4869656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46" name="矩形: 圆角 8">
            <a:extLst>
              <a:ext uri="{FF2B5EF4-FFF2-40B4-BE49-F238E27FC236}">
                <a16:creationId xmlns:a16="http://schemas.microsoft.com/office/drawing/2014/main" id="{B2EFC1E8-0956-48BE-81DA-08D976913021}"/>
              </a:ext>
            </a:extLst>
          </p:cNvPr>
          <p:cNvSpPr/>
          <p:nvPr/>
        </p:nvSpPr>
        <p:spPr>
          <a:xfrm>
            <a:off x="179512" y="3561860"/>
            <a:ext cx="2774458" cy="131414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麦当当   嗨翻天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全场  </a:t>
            </a:r>
            <a:r>
              <a:rPr lang="en-US" altLang="zh-CN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折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会员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仅需月</a:t>
            </a:r>
            <a:r>
              <a:rPr lang="en-US" altLang="zh-CN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24.99</a:t>
            </a:r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元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！！！！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1" t="7038" r="13445" b="6249"/>
          <a:stretch/>
        </p:blipFill>
        <p:spPr bwMode="auto">
          <a:xfrm>
            <a:off x="323528" y="1657896"/>
            <a:ext cx="1431770" cy="1831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5" name="Picture 5" descr="https://gimg2.baidu.com/image_search/src=http%3A%2F%2Fimg.alicdn.com%2Fi1%2F612438926%2FO1CN015EL9ZP2Fo9m6tKjjl_%21%21612438926.jpg&amp;refer=http%3A%2F%2Fimg.alicdn.com&amp;app=2002&amp;size=f9999,10000&amp;q=a80&amp;n=0&amp;g=0n&amp;fmt=auto?sec=1668088047&amp;t=2679436e2c4e437d20a42c537df0514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543" y="1563638"/>
            <a:ext cx="920918" cy="9205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7" name="Picture 7" descr="https://gimg2.baidu.com/image_search/src=http%3A%2F%2Fimg.alicdn.com%2Fi4%2F4020775398%2FO1CN01sjjUU01pkKdZJXCpl_%21%214020775398.jpg&amp;refer=http%3A%2F%2Fimg.alicdn.com&amp;app=2002&amp;size=f9999,10000&amp;q=a80&amp;n=0&amp;g=0n&amp;fmt=auto?sec=1668088128&amp;t=d7109c1eb2f43eef3ef30ce7d7e0653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563888"/>
            <a:ext cx="902250" cy="90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347614"/>
            <a:ext cx="1789931" cy="1564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圆角矩形标注 2"/>
          <p:cNvSpPr/>
          <p:nvPr/>
        </p:nvSpPr>
        <p:spPr>
          <a:xfrm>
            <a:off x="5508104" y="953124"/>
            <a:ext cx="2808312" cy="535350"/>
          </a:xfrm>
          <a:prstGeom prst="wedgeRoundRectCallout">
            <a:avLst>
              <a:gd name="adj1" fmla="val -58150"/>
              <a:gd name="adj2" fmla="val 8944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一个月吃</a:t>
            </a:r>
            <a:r>
              <a:rPr lang="en-US" altLang="zh-CN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次，次均</a:t>
            </a:r>
            <a:r>
              <a:rPr lang="en-US" altLang="zh-CN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</a:t>
            </a:r>
          </a:p>
        </p:txBody>
      </p:sp>
      <p:sp>
        <p:nvSpPr>
          <p:cNvPr id="47" name="圆角矩形标注 46"/>
          <p:cNvSpPr/>
          <p:nvPr/>
        </p:nvSpPr>
        <p:spPr>
          <a:xfrm>
            <a:off x="6228184" y="1902703"/>
            <a:ext cx="2520280" cy="668953"/>
          </a:xfrm>
          <a:prstGeom prst="wedgeRoundRectCallout">
            <a:avLst>
              <a:gd name="adj1" fmla="val -85244"/>
              <a:gd name="adj2" fmla="val -4622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每次省：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0.2*20=4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</a:t>
            </a:r>
            <a:endParaRPr lang="en-US" altLang="zh-CN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次省：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*10=40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</a:t>
            </a:r>
          </a:p>
        </p:txBody>
      </p:sp>
      <p:sp>
        <p:nvSpPr>
          <p:cNvPr id="48" name="圆角矩形标注 47"/>
          <p:cNvSpPr/>
          <p:nvPr/>
        </p:nvSpPr>
        <p:spPr>
          <a:xfrm>
            <a:off x="5940152" y="2912146"/>
            <a:ext cx="2520280" cy="668953"/>
          </a:xfrm>
          <a:prstGeom prst="wedgeRoundRectCallout">
            <a:avLst>
              <a:gd name="adj1" fmla="val -77882"/>
              <a:gd name="adj2" fmla="val -13834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40</a:t>
            </a:r>
            <a:r>
              <a:rPr lang="zh-CN" altLang="en-US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</a:t>
            </a:r>
            <a:r>
              <a:rPr lang="en-US" altLang="zh-CN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–25</a:t>
            </a:r>
            <a:r>
              <a:rPr lang="zh-CN" altLang="en-US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</a:t>
            </a:r>
            <a:r>
              <a:rPr lang="en-US" altLang="zh-CN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= 15</a:t>
            </a:r>
            <a:r>
              <a:rPr lang="zh-CN" altLang="en-US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</a:t>
            </a:r>
            <a:endParaRPr lang="en-US" altLang="zh-CN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不亏，买会员</a:t>
            </a:r>
          </a:p>
        </p:txBody>
      </p:sp>
      <p:pic>
        <p:nvPicPr>
          <p:cNvPr id="5632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1" y="3581099"/>
            <a:ext cx="1209663" cy="12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椭圆形标注 9"/>
          <p:cNvSpPr/>
          <p:nvPr/>
        </p:nvSpPr>
        <p:spPr>
          <a:xfrm>
            <a:off x="5076056" y="4052680"/>
            <a:ext cx="2880320" cy="738082"/>
          </a:xfrm>
          <a:prstGeom prst="wedgeEllipseCallout">
            <a:avLst>
              <a:gd name="adj1" fmla="val -56463"/>
              <a:gd name="adj2" fmla="val -633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灵魂提问：如果</a:t>
            </a:r>
            <a:endParaRPr lang="en-US" altLang="zh-CN" dirty="0"/>
          </a:p>
          <a:p>
            <a:pPr algn="ctr"/>
            <a:r>
              <a:rPr lang="zh-CN" altLang="en-US" dirty="0"/>
              <a:t>你这月只来</a:t>
            </a:r>
            <a:r>
              <a:rPr lang="en-US" altLang="zh-CN" dirty="0"/>
              <a:t>5</a:t>
            </a:r>
            <a:r>
              <a:rPr lang="zh-CN" altLang="en-US" dirty="0"/>
              <a:t>次呢？</a:t>
            </a:r>
          </a:p>
        </p:txBody>
      </p:sp>
      <p:pic>
        <p:nvPicPr>
          <p:cNvPr id="56331" name="Picture 11" descr="https://gimg2.baidu.com/image_search/src=http%3A%2F%2Fimgsa.baidu.com%2Fexp%2Fw%3D500%2Fsign%3D76f780dec011728b302d8c22f8fdc3b3%2Fd043ad4bd11373f025f560d0a90f4bfbfaed04b2.jpg&amp;refer=http%3A%2F%2Fimgsa.baidu.com&amp;app=2002&amp;size=f9999,10000&amp;q=a80&amp;n=0&amp;g=0n&amp;fmt=auto?sec=1668088824&amp;t=8b9e5909254f212ef32b7023d798313c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" t="8088" r="52757"/>
          <a:stretch/>
        </p:blipFill>
        <p:spPr bwMode="auto">
          <a:xfrm>
            <a:off x="8191543" y="3965555"/>
            <a:ext cx="700937" cy="84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318729" y="881863"/>
            <a:ext cx="281311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要不要买会员？</a:t>
            </a:r>
          </a:p>
        </p:txBody>
      </p:sp>
    </p:spTree>
    <p:extLst>
      <p:ext uri="{BB962C8B-B14F-4D97-AF65-F5344CB8AC3E}">
        <p14:creationId xmlns:p14="http://schemas.microsoft.com/office/powerpoint/2010/main" val="2925053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/>
        </p:nvSpPr>
        <p:spPr>
          <a:xfrm>
            <a:off x="6156325" y="0"/>
            <a:ext cx="2987675" cy="2209800"/>
          </a:xfrm>
          <a:prstGeom prst="rect">
            <a:avLst/>
          </a:prstGeom>
          <a:solidFill>
            <a:srgbClr val="7FA6C7">
              <a:lumMod val="60000"/>
              <a:lumOff val="40000"/>
              <a:alpha val="6980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方正粗宋简体"/>
              <a:ea typeface="方正粗宋简体"/>
            </a:endParaRPr>
          </a:p>
        </p:txBody>
      </p:sp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2312988" y="2209800"/>
            <a:ext cx="6831012" cy="1439863"/>
          </a:xfrm>
          <a:prstGeom prst="rect">
            <a:avLst/>
          </a:prstGeom>
          <a:solidFill>
            <a:srgbClr val="0072C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lvl="0">
              <a:defRPr/>
            </a:pPr>
            <a:r>
              <a:rPr lang="zh-CN" altLang="en-US" sz="2800" kern="0" dirty="0">
                <a:solidFill>
                  <a:sysClr val="window" lastClr="FFFFFF"/>
                </a:solidFill>
                <a:latin typeface="Arial" pitchFamily="34" charset="0"/>
                <a:ea typeface="方正粗宋简体"/>
                <a:cs typeface="Arial" pitchFamily="34" charset="0"/>
              </a:rPr>
              <a:t>        随堂习题</a:t>
            </a:r>
          </a:p>
        </p:txBody>
      </p:sp>
      <p:sp>
        <p:nvSpPr>
          <p:cNvPr id="11" name="文本框 4"/>
          <p:cNvSpPr txBox="1">
            <a:spLocks noChangeArrowheads="1"/>
          </p:cNvSpPr>
          <p:nvPr/>
        </p:nvSpPr>
        <p:spPr bwMode="auto">
          <a:xfrm>
            <a:off x="6156325" y="1128713"/>
            <a:ext cx="30956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1" u="none" strike="noStrike" kern="0" cap="none" spc="0" normalizeH="0" baseline="0" noProof="0" dirty="0">
                <a:ln>
                  <a:noFill/>
                </a:ln>
                <a:solidFill>
                  <a:srgbClr val="014C8D"/>
                </a:solidFill>
                <a:effectLst/>
                <a:uLnTx/>
                <a:uFillTx/>
                <a:latin typeface="Adobe Gothic Std B"/>
                <a:ea typeface="Adobe Gothic Std B"/>
                <a:cs typeface="Adobe Gothic Std B"/>
              </a:rPr>
              <a:t>Part 3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014C8D"/>
              </a:solidFill>
              <a:effectLst/>
              <a:uLnTx/>
              <a:uFillTx/>
              <a:latin typeface="Adobe Gothic Std B"/>
              <a:ea typeface="微软雅黑" pitchFamily="34" charset="-122"/>
            </a:endParaRPr>
          </a:p>
        </p:txBody>
      </p:sp>
      <p:sp>
        <p:nvSpPr>
          <p:cNvPr id="12" name="矩形 4"/>
          <p:cNvSpPr/>
          <p:nvPr/>
        </p:nvSpPr>
        <p:spPr>
          <a:xfrm>
            <a:off x="1588" y="3649663"/>
            <a:ext cx="2312987" cy="1493837"/>
          </a:xfrm>
          <a:prstGeom prst="rect">
            <a:avLst/>
          </a:prstGeom>
          <a:solidFill>
            <a:srgbClr val="4BACC6">
              <a:lumMod val="40000"/>
              <a:lumOff val="60000"/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方正粗宋简体"/>
              <a:ea typeface="方正粗宋简体"/>
            </a:endParaRPr>
          </a:p>
        </p:txBody>
      </p:sp>
      <p:pic>
        <p:nvPicPr>
          <p:cNvPr id="13" name="图片 12" descr="bridge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2314575" cy="1439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2919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3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7375" y="1019522"/>
            <a:ext cx="707231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选择题</a:t>
            </a:r>
          </a:p>
        </p:txBody>
      </p:sp>
      <p:pic>
        <p:nvPicPr>
          <p:cNvPr id="17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626689"/>
          <p:cNvSpPr txBox="1">
            <a:spLocks noChangeArrowheads="1"/>
          </p:cNvSpPr>
          <p:nvPr/>
        </p:nvSpPr>
        <p:spPr bwMode="auto">
          <a:xfrm>
            <a:off x="395536" y="1919973"/>
            <a:ext cx="81369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【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单选题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】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项目盈亏平衡分析时，一般应列入固定成本的是（  ）</a:t>
            </a:r>
          </a:p>
        </p:txBody>
      </p:sp>
      <p:sp>
        <p:nvSpPr>
          <p:cNvPr id="11" name="文本框 626689"/>
          <p:cNvSpPr txBox="1">
            <a:spLocks noChangeArrowheads="1"/>
          </p:cNvSpPr>
          <p:nvPr/>
        </p:nvSpPr>
        <p:spPr bwMode="auto">
          <a:xfrm>
            <a:off x="1000125" y="2724150"/>
            <a:ext cx="25412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A </a:t>
            </a: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生产工人工资</a:t>
            </a: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</p:txBody>
      </p:sp>
      <p:sp>
        <p:nvSpPr>
          <p:cNvPr id="12" name="文本框 626689"/>
          <p:cNvSpPr txBox="1">
            <a:spLocks noChangeArrowheads="1"/>
          </p:cNvSpPr>
          <p:nvPr/>
        </p:nvSpPr>
        <p:spPr bwMode="auto">
          <a:xfrm>
            <a:off x="3491880" y="2724150"/>
            <a:ext cx="25412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B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外购原材料费用</a:t>
            </a:r>
          </a:p>
        </p:txBody>
      </p:sp>
      <p:sp>
        <p:nvSpPr>
          <p:cNvPr id="13" name="文本框 626689"/>
          <p:cNvSpPr txBox="1">
            <a:spLocks noChangeArrowheads="1"/>
          </p:cNvSpPr>
          <p:nvPr/>
        </p:nvSpPr>
        <p:spPr bwMode="auto">
          <a:xfrm>
            <a:off x="983085" y="3435846"/>
            <a:ext cx="25412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C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外购燃油动力费</a:t>
            </a:r>
          </a:p>
        </p:txBody>
      </p:sp>
      <p:sp>
        <p:nvSpPr>
          <p:cNvPr id="14" name="文本框 626689"/>
          <p:cNvSpPr txBox="1">
            <a:spLocks noChangeArrowheads="1"/>
          </p:cNvSpPr>
          <p:nvPr/>
        </p:nvSpPr>
        <p:spPr bwMode="auto">
          <a:xfrm>
            <a:off x="3491879" y="3435846"/>
            <a:ext cx="25412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D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固定资产折旧费</a:t>
            </a:r>
          </a:p>
        </p:txBody>
      </p:sp>
      <p:sp>
        <p:nvSpPr>
          <p:cNvPr id="18" name="矩形 17"/>
          <p:cNvSpPr/>
          <p:nvPr/>
        </p:nvSpPr>
        <p:spPr>
          <a:xfrm>
            <a:off x="983085" y="4299942"/>
            <a:ext cx="74558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答案 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D. 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固定成本与产销量无关，其中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A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不选，是因为可能存在计件工资</a:t>
            </a:r>
          </a:p>
        </p:txBody>
      </p:sp>
    </p:spTree>
    <p:extLst>
      <p:ext uri="{BB962C8B-B14F-4D97-AF65-F5344CB8AC3E}">
        <p14:creationId xmlns:p14="http://schemas.microsoft.com/office/powerpoint/2010/main" val="294987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089"/>
            <a:ext cx="9138307" cy="583406"/>
          </a:xfrm>
        </p:spPr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zh-CN" altLang="en-US" sz="2200" b="1" dirty="0">
                <a:solidFill>
                  <a:schemeClr val="bg1"/>
                </a:solidFill>
              </a:rPr>
              <a:t>主要内容</a:t>
            </a:r>
            <a:r>
              <a:rPr lang="zh-CN" altLang="en-US" sz="3200" b="1" dirty="0">
                <a:solidFill>
                  <a:schemeClr val="bg1"/>
                </a:solidFill>
              </a:rPr>
              <a:t>                                                                                      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7" y="4169617"/>
            <a:ext cx="878417" cy="669965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827584" y="1270329"/>
            <a:ext cx="4984070" cy="430887"/>
            <a:chOff x="1043608" y="1051544"/>
            <a:chExt cx="4984070" cy="430887"/>
          </a:xfrm>
        </p:grpSpPr>
        <p:sp>
          <p:nvSpPr>
            <p:cNvPr id="99" name="矩形 98"/>
            <p:cNvSpPr/>
            <p:nvPr/>
          </p:nvSpPr>
          <p:spPr>
            <a:xfrm>
              <a:off x="1043608" y="1104389"/>
              <a:ext cx="504056" cy="378042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8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691680" y="1051544"/>
              <a:ext cx="30068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Arial" pitchFamily="34" charset="0"/>
                  <a:ea typeface="微软雅黑" pitchFamily="34" charset="-122"/>
                  <a:cs typeface="Arial" pitchFamily="34" charset="0"/>
                </a:rPr>
                <a:t>不确定性分析含义</a:t>
              </a:r>
              <a:endParaRPr lang="en-US" altLang="zh-CN" sz="2200" b="1" dirty="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cxnSp>
          <p:nvCxnSpPr>
            <p:cNvPr id="128" name="直接连接符 127"/>
            <p:cNvCxnSpPr/>
            <p:nvPr/>
          </p:nvCxnSpPr>
          <p:spPr>
            <a:xfrm>
              <a:off x="1707678" y="1460999"/>
              <a:ext cx="4320000" cy="0"/>
            </a:xfrm>
            <a:prstGeom prst="line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827584" y="2281201"/>
            <a:ext cx="6408712" cy="431805"/>
            <a:chOff x="1043608" y="1708617"/>
            <a:chExt cx="6408712" cy="431805"/>
          </a:xfrm>
        </p:grpSpPr>
        <p:sp>
          <p:nvSpPr>
            <p:cNvPr id="100" name="矩形 99"/>
            <p:cNvSpPr/>
            <p:nvPr/>
          </p:nvSpPr>
          <p:spPr>
            <a:xfrm>
              <a:off x="1043608" y="1761462"/>
              <a:ext cx="504056" cy="378042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8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10" name="直接连接符 109"/>
            <p:cNvCxnSpPr/>
            <p:nvPr/>
          </p:nvCxnSpPr>
          <p:spPr>
            <a:xfrm>
              <a:off x="1707678" y="2140422"/>
              <a:ext cx="5400000" cy="0"/>
            </a:xfrm>
            <a:prstGeom prst="line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1691680" y="1708617"/>
              <a:ext cx="57606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 dirty="0">
                  <a:latin typeface="Arial" pitchFamily="34" charset="0"/>
                  <a:ea typeface="微软雅黑" pitchFamily="34" charset="-122"/>
                  <a:cs typeface="Arial" pitchFamily="34" charset="0"/>
                </a:rPr>
                <a:t>盈亏平衡分析 </a:t>
              </a:r>
              <a:endParaRPr lang="zh-CN" altLang="en-US" sz="2200" b="1" baseline="-25000" dirty="0"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27584" y="3292991"/>
            <a:ext cx="6784070" cy="430887"/>
            <a:chOff x="1043608" y="3292991"/>
            <a:chExt cx="6784070" cy="430887"/>
          </a:xfrm>
        </p:grpSpPr>
        <p:sp>
          <p:nvSpPr>
            <p:cNvPr id="29" name="TextBox 28"/>
            <p:cNvSpPr txBox="1"/>
            <p:nvPr/>
          </p:nvSpPr>
          <p:spPr>
            <a:xfrm>
              <a:off x="1691680" y="3292991"/>
              <a:ext cx="38884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200">
                  <a:latin typeface="Arial" pitchFamily="34" charset="0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b="1" dirty="0"/>
                <a:t>习题讨论</a:t>
              </a:r>
              <a:endParaRPr lang="en-US" altLang="zh-CN" b="1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1043608" y="3345836"/>
              <a:ext cx="504056" cy="378042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8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707678" y="3723878"/>
              <a:ext cx="6120000" cy="0"/>
            </a:xfrm>
            <a:prstGeom prst="line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 dirty="0"/>
          </a:p>
        </p:txBody>
      </p:sp>
      <p:pic>
        <p:nvPicPr>
          <p:cNvPr id="57346" name="Picture 2" descr="https://gimg2.baidu.com/image_search/src=http%3A%2F%2Fp4.itc.cn%2Fq_70%2Fimages03%2F20201003%2F635591213a1f45d48e2fff1a8c49a2e0.jpeg&amp;refer=http%3A%2F%2Fp4.itc.cn&amp;app=2002&amp;size=f9999,10000&amp;q=a80&amp;n=0&amp;g=0n&amp;fmt=auto?sec=1668089795&amp;t=5134c58218d446a151642c2501970ad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49" y="1036482"/>
            <a:ext cx="1862065" cy="124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766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3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7375" y="1019522"/>
            <a:ext cx="707231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选择题</a:t>
            </a:r>
          </a:p>
        </p:txBody>
      </p:sp>
      <p:pic>
        <p:nvPicPr>
          <p:cNvPr id="17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626689"/>
          <p:cNvSpPr txBox="1">
            <a:spLocks noChangeArrowheads="1"/>
          </p:cNvSpPr>
          <p:nvPr/>
        </p:nvSpPr>
        <p:spPr bwMode="auto">
          <a:xfrm>
            <a:off x="395536" y="1919973"/>
            <a:ext cx="81369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【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单选题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】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不确定因素产生的原因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不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包括（  ）</a:t>
            </a:r>
          </a:p>
        </p:txBody>
      </p:sp>
      <p:sp>
        <p:nvSpPr>
          <p:cNvPr id="11" name="文本框 626689"/>
          <p:cNvSpPr txBox="1">
            <a:spLocks noChangeArrowheads="1"/>
          </p:cNvSpPr>
          <p:nvPr/>
        </p:nvSpPr>
        <p:spPr bwMode="auto">
          <a:xfrm>
            <a:off x="1000125" y="2724150"/>
            <a:ext cx="32118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A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基本数据的不足或统计偏差</a:t>
            </a:r>
          </a:p>
        </p:txBody>
      </p:sp>
      <p:sp>
        <p:nvSpPr>
          <p:cNvPr id="12" name="文本框 626689"/>
          <p:cNvSpPr txBox="1">
            <a:spLocks noChangeArrowheads="1"/>
          </p:cNvSpPr>
          <p:nvPr/>
        </p:nvSpPr>
        <p:spPr bwMode="auto">
          <a:xfrm>
            <a:off x="4551065" y="2724150"/>
            <a:ext cx="33333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B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不确定性分析方法的选择</a:t>
            </a:r>
          </a:p>
        </p:txBody>
      </p:sp>
      <p:sp>
        <p:nvSpPr>
          <p:cNvPr id="13" name="文本框 626689"/>
          <p:cNvSpPr txBox="1">
            <a:spLocks noChangeArrowheads="1"/>
          </p:cNvSpPr>
          <p:nvPr/>
        </p:nvSpPr>
        <p:spPr bwMode="auto">
          <a:xfrm>
            <a:off x="983085" y="3435846"/>
            <a:ext cx="25412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C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未来经济形势的变化</a:t>
            </a:r>
          </a:p>
        </p:txBody>
      </p:sp>
      <p:sp>
        <p:nvSpPr>
          <p:cNvPr id="14" name="文本框 626689"/>
          <p:cNvSpPr txBox="1">
            <a:spLocks noChangeArrowheads="1"/>
          </p:cNvSpPr>
          <p:nvPr/>
        </p:nvSpPr>
        <p:spPr bwMode="auto">
          <a:xfrm>
            <a:off x="4551064" y="3435846"/>
            <a:ext cx="388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D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预测方法的局限，预测假设的不足</a:t>
            </a:r>
          </a:p>
        </p:txBody>
      </p:sp>
      <p:sp>
        <p:nvSpPr>
          <p:cNvPr id="18" name="矩形 17"/>
          <p:cNvSpPr/>
          <p:nvPr/>
        </p:nvSpPr>
        <p:spPr>
          <a:xfrm>
            <a:off x="983085" y="4299942"/>
            <a:ext cx="710963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答案 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B. 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常用盈亏平衡分析法和敏感性分析，是分析手段，不是原因</a:t>
            </a:r>
          </a:p>
        </p:txBody>
      </p:sp>
    </p:spTree>
    <p:extLst>
      <p:ext uri="{BB962C8B-B14F-4D97-AF65-F5344CB8AC3E}">
        <p14:creationId xmlns:p14="http://schemas.microsoft.com/office/powerpoint/2010/main" val="256191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3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57375" y="1019522"/>
            <a:ext cx="707231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选择题</a:t>
            </a:r>
          </a:p>
        </p:txBody>
      </p:sp>
      <p:pic>
        <p:nvPicPr>
          <p:cNvPr id="10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626689"/>
          <p:cNvSpPr txBox="1">
            <a:spLocks noChangeArrowheads="1"/>
          </p:cNvSpPr>
          <p:nvPr/>
        </p:nvSpPr>
        <p:spPr bwMode="auto">
          <a:xfrm>
            <a:off x="395536" y="1919973"/>
            <a:ext cx="81369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【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多选题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】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项目盈亏平衡分析中，若其他条件不变，下述可以降低盈亏平衡点产销量的有（  ）</a:t>
            </a:r>
          </a:p>
        </p:txBody>
      </p:sp>
      <p:sp>
        <p:nvSpPr>
          <p:cNvPr id="14" name="文本框 626689"/>
          <p:cNvSpPr txBox="1">
            <a:spLocks noChangeArrowheads="1"/>
          </p:cNvSpPr>
          <p:nvPr/>
        </p:nvSpPr>
        <p:spPr bwMode="auto">
          <a:xfrm>
            <a:off x="1000125" y="2724150"/>
            <a:ext cx="25412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A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提高设计生产能力</a:t>
            </a:r>
          </a:p>
        </p:txBody>
      </p:sp>
      <p:sp>
        <p:nvSpPr>
          <p:cNvPr id="15" name="文本框 626689"/>
          <p:cNvSpPr txBox="1">
            <a:spLocks noChangeArrowheads="1"/>
          </p:cNvSpPr>
          <p:nvPr/>
        </p:nvSpPr>
        <p:spPr bwMode="auto">
          <a:xfrm>
            <a:off x="3491880" y="2724150"/>
            <a:ext cx="25412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B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降低固定成本</a:t>
            </a:r>
          </a:p>
        </p:txBody>
      </p:sp>
      <p:sp>
        <p:nvSpPr>
          <p:cNvPr id="16" name="文本框 626689"/>
          <p:cNvSpPr txBox="1">
            <a:spLocks noChangeArrowheads="1"/>
          </p:cNvSpPr>
          <p:nvPr/>
        </p:nvSpPr>
        <p:spPr bwMode="auto">
          <a:xfrm>
            <a:off x="5580112" y="2724150"/>
            <a:ext cx="25412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C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降低产品售价</a:t>
            </a:r>
          </a:p>
        </p:txBody>
      </p:sp>
      <p:sp>
        <p:nvSpPr>
          <p:cNvPr id="17" name="文本框 626689"/>
          <p:cNvSpPr txBox="1">
            <a:spLocks noChangeArrowheads="1"/>
          </p:cNvSpPr>
          <p:nvPr/>
        </p:nvSpPr>
        <p:spPr bwMode="auto">
          <a:xfrm>
            <a:off x="983085" y="3431024"/>
            <a:ext cx="25412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D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提高营业税金及附加</a:t>
            </a:r>
          </a:p>
        </p:txBody>
      </p:sp>
      <p:sp>
        <p:nvSpPr>
          <p:cNvPr id="18" name="矩形 17"/>
          <p:cNvSpPr/>
          <p:nvPr/>
        </p:nvSpPr>
        <p:spPr>
          <a:xfrm>
            <a:off x="983084" y="4155926"/>
            <a:ext cx="34163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答案 </a:t>
            </a:r>
            <a:r>
              <a:rPr lang="en-US" altLang="zh-CN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B E. </a:t>
            </a:r>
            <a:r>
              <a:rPr lang="zh-CN" altLang="en-US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可更加公式进行分析</a:t>
            </a:r>
          </a:p>
        </p:txBody>
      </p:sp>
      <p:sp>
        <p:nvSpPr>
          <p:cNvPr id="19" name="文本框 626689"/>
          <p:cNvSpPr txBox="1">
            <a:spLocks noChangeArrowheads="1"/>
          </p:cNvSpPr>
          <p:nvPr/>
        </p:nvSpPr>
        <p:spPr bwMode="auto">
          <a:xfrm>
            <a:off x="3975001" y="3431024"/>
            <a:ext cx="2973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E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降低单位产品可变成本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062721"/>
              </p:ext>
            </p:extLst>
          </p:nvPr>
        </p:nvGraphicFramePr>
        <p:xfrm>
          <a:off x="4762487" y="3903235"/>
          <a:ext cx="296386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63880" imgH="874800" progId="Equation.DSMT4">
                  <p:embed/>
                </p:oleObj>
              </mc:Choice>
              <mc:Fallback>
                <p:oleObj name="Equation" r:id="rId3" imgW="2963880" imgH="87480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62487" y="3903235"/>
                        <a:ext cx="2963863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285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3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57375" y="1019522"/>
            <a:ext cx="707231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综合练习题</a:t>
            </a:r>
          </a:p>
        </p:txBody>
      </p:sp>
      <p:pic>
        <p:nvPicPr>
          <p:cNvPr id="10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626689"/>
          <p:cNvSpPr txBox="1">
            <a:spLocks noChangeArrowheads="1"/>
          </p:cNvSpPr>
          <p:nvPr/>
        </p:nvSpPr>
        <p:spPr bwMode="auto">
          <a:xfrm>
            <a:off x="395536" y="1851670"/>
            <a:ext cx="792088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【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综合计算题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】: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某公司生产一种构件，设计年产销量为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3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万件，每件售价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300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元，单件可变成本为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155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元，单价税金及附加为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5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元，年固定成本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280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万元，试求：</a:t>
            </a:r>
          </a:p>
        </p:txBody>
      </p:sp>
      <p:sp>
        <p:nvSpPr>
          <p:cNvPr id="13" name="文本框 626689"/>
          <p:cNvSpPr txBox="1">
            <a:spLocks noChangeArrowheads="1"/>
          </p:cNvSpPr>
          <p:nvPr/>
        </p:nvSpPr>
        <p:spPr bwMode="auto">
          <a:xfrm>
            <a:off x="899592" y="2971562"/>
            <a:ext cx="56886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（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1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）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 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该公司不盈不亏时，对应的年产销量是多少？</a:t>
            </a:r>
          </a:p>
        </p:txBody>
      </p:sp>
      <p:sp>
        <p:nvSpPr>
          <p:cNvPr id="14" name="文本框 626689"/>
          <p:cNvSpPr txBox="1">
            <a:spLocks noChangeArrowheads="1"/>
          </p:cNvSpPr>
          <p:nvPr/>
        </p:nvSpPr>
        <p:spPr bwMode="auto">
          <a:xfrm>
            <a:off x="899592" y="3435846"/>
            <a:ext cx="56886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（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2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） 若公司年产销量达到设计值，年利润为多少？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</p:txBody>
      </p:sp>
      <p:sp>
        <p:nvSpPr>
          <p:cNvPr id="15" name="文本框 626689"/>
          <p:cNvSpPr txBox="1">
            <a:spLocks noChangeArrowheads="1"/>
          </p:cNvSpPr>
          <p:nvPr/>
        </p:nvSpPr>
        <p:spPr bwMode="auto">
          <a:xfrm>
            <a:off x="899592" y="3930610"/>
            <a:ext cx="6264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（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2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） 若公司年利润为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100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万元，则年产销量应该为多少？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  <a:cs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3049482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3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85750" y="876647"/>
            <a:ext cx="3206130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57375" y="1019522"/>
            <a:ext cx="7072313" cy="369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综合练习题</a:t>
            </a:r>
          </a:p>
        </p:txBody>
      </p:sp>
      <p:pic>
        <p:nvPicPr>
          <p:cNvPr id="10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接箭头连接符 15"/>
          <p:cNvCxnSpPr/>
          <p:nvPr/>
        </p:nvCxnSpPr>
        <p:spPr>
          <a:xfrm>
            <a:off x="4857186" y="2660781"/>
            <a:ext cx="41073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580112" y="1240925"/>
            <a:ext cx="0" cy="1906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5308242" y="91556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利润 </a:t>
            </a:r>
            <a:r>
              <a:rPr lang="en-US" altLang="zh-CN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endParaRPr lang="zh-CN" altLang="en-US" sz="1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8388424" y="226473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产量 </a:t>
            </a:r>
            <a:r>
              <a:rPr lang="en-US" altLang="zh-CN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</a:t>
            </a:r>
            <a:endParaRPr lang="zh-CN" altLang="en-US" sz="1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5580112" y="1439892"/>
            <a:ext cx="2133025" cy="165618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下箭头 1"/>
          <p:cNvSpPr/>
          <p:nvPr/>
        </p:nvSpPr>
        <p:spPr>
          <a:xfrm rot="19759198">
            <a:off x="5958946" y="2282934"/>
            <a:ext cx="196667" cy="237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5585192" y="1439892"/>
            <a:ext cx="212794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580112" y="1871940"/>
            <a:ext cx="1584176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164288" y="1871940"/>
            <a:ext cx="0" cy="78884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716153" y="1460530"/>
            <a:ext cx="0" cy="120025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7524328" y="2727571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3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万件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4857186" y="127586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？？</a:t>
            </a:r>
          </a:p>
        </p:txBody>
      </p:sp>
      <p:sp>
        <p:nvSpPr>
          <p:cNvPr id="36" name="矩形 35"/>
          <p:cNvSpPr/>
          <p:nvPr/>
        </p:nvSpPr>
        <p:spPr>
          <a:xfrm>
            <a:off x="4572000" y="1698362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100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万元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6841122" y="272757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？？</a:t>
            </a: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486335"/>
              </p:ext>
            </p:extLst>
          </p:nvPr>
        </p:nvGraphicFramePr>
        <p:xfrm>
          <a:off x="285750" y="2098553"/>
          <a:ext cx="3494162" cy="122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33360" imgH="838080" progId="Equation.DSMT4">
                  <p:embed/>
                </p:oleObj>
              </mc:Choice>
              <mc:Fallback>
                <p:oleObj name="Equation" r:id="rId3" imgW="2133360" imgH="838080" progId="Equation.DSMT4">
                  <p:embed/>
                  <p:pic>
                    <p:nvPicPr>
                      <p:cNvPr id="34" name="对象 3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750" y="2098553"/>
                        <a:ext cx="3494162" cy="1222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矩形 38"/>
          <p:cNvSpPr/>
          <p:nvPr/>
        </p:nvSpPr>
        <p:spPr>
          <a:xfrm>
            <a:off x="213584" y="1707654"/>
            <a:ext cx="2840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）盈亏平衡产销量为：</a:t>
            </a:r>
          </a:p>
        </p:txBody>
      </p:sp>
      <p:sp>
        <p:nvSpPr>
          <p:cNvPr id="40" name="矩形 39"/>
          <p:cNvSpPr/>
          <p:nvPr/>
        </p:nvSpPr>
        <p:spPr>
          <a:xfrm>
            <a:off x="231674" y="3426554"/>
            <a:ext cx="399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）达到设计生产能力时，盈利为：</a:t>
            </a:r>
          </a:p>
        </p:txBody>
      </p:sp>
      <p:graphicFrame>
        <p:nvGraphicFramePr>
          <p:cNvPr id="42" name="对象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622275"/>
              </p:ext>
            </p:extLst>
          </p:nvPr>
        </p:nvGraphicFramePr>
        <p:xfrm>
          <a:off x="545341" y="3939902"/>
          <a:ext cx="3522604" cy="749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31840" imgH="431640" progId="Equation.DSMT4">
                  <p:embed/>
                </p:oleObj>
              </mc:Choice>
              <mc:Fallback>
                <p:oleObj name="Equation" r:id="rId5" imgW="2031840" imgH="431640" progId="Equation.DSMT4">
                  <p:embed/>
                  <p:pic>
                    <p:nvPicPr>
                      <p:cNvPr id="42" name="对象 4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5341" y="3939902"/>
                        <a:ext cx="3522604" cy="749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矩形 43"/>
          <p:cNvSpPr/>
          <p:nvPr/>
        </p:nvSpPr>
        <p:spPr>
          <a:xfrm>
            <a:off x="4572000" y="3435846"/>
            <a:ext cx="399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）达到设计生产能力时，盈利为：</a:t>
            </a:r>
          </a:p>
        </p:txBody>
      </p:sp>
      <p:graphicFrame>
        <p:nvGraphicFramePr>
          <p:cNvPr id="43" name="对象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974876"/>
              </p:ext>
            </p:extLst>
          </p:nvPr>
        </p:nvGraphicFramePr>
        <p:xfrm>
          <a:off x="4643046" y="4011910"/>
          <a:ext cx="4338358" cy="633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958840" imgH="431640" progId="Equation.DSMT4">
                  <p:embed/>
                </p:oleObj>
              </mc:Choice>
              <mc:Fallback>
                <p:oleObj name="Equation" r:id="rId7" imgW="2958840" imgH="431640" progId="Equation.DSMT4">
                  <p:embed/>
                  <p:pic>
                    <p:nvPicPr>
                      <p:cNvPr id="43" name="对象 4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3046" y="4011910"/>
                        <a:ext cx="4338358" cy="633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637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3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79512" y="778668"/>
            <a:ext cx="56957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Arial" pitchFamily="34" charset="0"/>
                <a:ea typeface="微软雅黑" pitchFamily="34" charset="-122"/>
                <a:cs typeface="Arial" pitchFamily="34" charset="0"/>
              </a:rPr>
              <a:t>不确定分析的含义</a:t>
            </a:r>
            <a:endParaRPr lang="en-US" altLang="zh-CN" sz="2200" b="1" dirty="0"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latin typeface="Arial" pitchFamily="34" charset="0"/>
                <a:ea typeface="微软雅黑" pitchFamily="34" charset="-122"/>
                <a:cs typeface="Arial" pitchFamily="34" charset="0"/>
              </a:rPr>
              <a:t>	</a:t>
            </a:r>
            <a:r>
              <a:rPr lang="zh-CN" altLang="en-US" sz="2200" dirty="0">
                <a:latin typeface="Arial" pitchFamily="34" charset="0"/>
                <a:ea typeface="微软雅黑" pitchFamily="34" charset="-122"/>
                <a:cs typeface="Arial" pitchFamily="34" charset="0"/>
              </a:rPr>
              <a:t>不确定性与风险的区别</a:t>
            </a:r>
            <a:endParaRPr lang="en-US" altLang="zh-CN" sz="2200" dirty="0"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itchFamily="34" charset="0"/>
                <a:ea typeface="微软雅黑" pitchFamily="34" charset="-122"/>
                <a:cs typeface="Arial" pitchFamily="34" charset="0"/>
              </a:rPr>
              <a:t>	</a:t>
            </a:r>
            <a:r>
              <a:rPr lang="zh-CN" altLang="en-US" sz="2200" dirty="0">
                <a:latin typeface="Arial" pitchFamily="34" charset="0"/>
                <a:ea typeface="微软雅黑" pitchFamily="34" charset="-122"/>
                <a:cs typeface="Arial" pitchFamily="34" charset="0"/>
              </a:rPr>
              <a:t>不确定产生的原因</a:t>
            </a:r>
            <a:endParaRPr lang="en-US" altLang="zh-CN" sz="2200" dirty="0"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itchFamily="34" charset="0"/>
                <a:ea typeface="微软雅黑" pitchFamily="34" charset="-122"/>
                <a:cs typeface="Arial" pitchFamily="34" charset="0"/>
              </a:rPr>
              <a:t>	</a:t>
            </a:r>
            <a:r>
              <a:rPr lang="zh-CN" altLang="en-US" sz="2200" dirty="0">
                <a:latin typeface="Arial" pitchFamily="34" charset="0"/>
                <a:ea typeface="微软雅黑" pitchFamily="34" charset="-122"/>
                <a:cs typeface="Arial" pitchFamily="34" charset="0"/>
              </a:rPr>
              <a:t>不确定性分析的步骤、方法、内容</a:t>
            </a:r>
            <a:endParaRPr lang="en-US" altLang="zh-CN" sz="2200" dirty="0"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9512" y="2895096"/>
            <a:ext cx="64087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>
                <a:latin typeface="Arial" pitchFamily="34" charset="0"/>
                <a:ea typeface="微软雅黑" pitchFamily="34" charset="-122"/>
                <a:cs typeface="Arial" pitchFamily="34" charset="0"/>
              </a:rPr>
              <a:t>盈亏平衡分析</a:t>
            </a:r>
            <a:endParaRPr lang="en-US" altLang="zh-CN" sz="2200" b="1" dirty="0"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latin typeface="Arial" pitchFamily="34" charset="0"/>
                <a:ea typeface="微软雅黑" pitchFamily="34" charset="-122"/>
                <a:cs typeface="Arial" pitchFamily="34" charset="0"/>
              </a:rPr>
              <a:t>	</a:t>
            </a:r>
            <a:r>
              <a:rPr lang="zh-CN" altLang="en-US" sz="2200" dirty="0">
                <a:latin typeface="Arial" pitchFamily="34" charset="0"/>
                <a:ea typeface="微软雅黑" pitchFamily="34" charset="-122"/>
                <a:cs typeface="Arial" pitchFamily="34" charset="0"/>
              </a:rPr>
              <a:t>成本的分类，销售收入的模型</a:t>
            </a:r>
            <a:endParaRPr lang="en-US" altLang="zh-CN" sz="2200" dirty="0"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itchFamily="34" charset="0"/>
                <a:ea typeface="微软雅黑" pitchFamily="34" charset="-122"/>
                <a:cs typeface="Arial" pitchFamily="34" charset="0"/>
              </a:rPr>
              <a:t>	</a:t>
            </a:r>
            <a:r>
              <a:rPr lang="zh-CN" altLang="en-US" sz="2200" dirty="0">
                <a:latin typeface="Arial" pitchFamily="34" charset="0"/>
                <a:ea typeface="微软雅黑" pitchFamily="34" charset="-122"/>
                <a:cs typeface="Arial" pitchFamily="34" charset="0"/>
              </a:rPr>
              <a:t>线性量本利模型（</a:t>
            </a:r>
            <a:r>
              <a:rPr lang="zh-CN" altLang="en-US" sz="2200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数与形</a:t>
            </a:r>
            <a:r>
              <a:rPr lang="zh-CN" altLang="en-US" sz="2200" dirty="0">
                <a:latin typeface="Arial" pitchFamily="34" charset="0"/>
                <a:ea typeface="微软雅黑" pitchFamily="34" charset="-122"/>
                <a:cs typeface="Arial" pitchFamily="34" charset="0"/>
              </a:rPr>
              <a:t>）</a:t>
            </a:r>
            <a:endParaRPr lang="en-US" altLang="zh-CN" sz="2200" dirty="0"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Arial" pitchFamily="34" charset="0"/>
                <a:ea typeface="微软雅黑" pitchFamily="34" charset="-122"/>
                <a:cs typeface="Arial" pitchFamily="34" charset="0"/>
              </a:rPr>
              <a:t>	</a:t>
            </a:r>
            <a:r>
              <a:rPr lang="zh-CN" altLang="en-US" sz="2200" dirty="0">
                <a:latin typeface="Arial" pitchFamily="34" charset="0"/>
                <a:ea typeface="微软雅黑" pitchFamily="34" charset="-122"/>
                <a:cs typeface="Arial" pitchFamily="34" charset="0"/>
              </a:rPr>
              <a:t>两种盈亏平衡分析方法、计算、结果判别</a:t>
            </a:r>
            <a:endParaRPr lang="en-US" altLang="zh-CN" sz="2200" dirty="0"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97179DB-1C1B-4049-959A-03EA0B8780BD}"/>
              </a:ext>
            </a:extLst>
          </p:cNvPr>
          <p:cNvSpPr/>
          <p:nvPr/>
        </p:nvSpPr>
        <p:spPr>
          <a:xfrm rot="5400000" flipV="1">
            <a:off x="5327188" y="2879467"/>
            <a:ext cx="2711808" cy="45719"/>
          </a:xfrm>
          <a:prstGeom prst="rect">
            <a:avLst/>
          </a:prstGeom>
          <a:gradFill flip="none" rotWithShape="1">
            <a:gsLst>
              <a:gs pos="98000">
                <a:schemeClr val="bg1"/>
              </a:gs>
              <a:gs pos="52000">
                <a:schemeClr val="tx2">
                  <a:lumMod val="20000"/>
                  <a:lumOff val="80000"/>
                </a:schemeClr>
              </a:gs>
              <a:gs pos="5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948264" y="1284812"/>
            <a:ext cx="18722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zh-CN" altLang="en-US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预习：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1" name="文本框 626689"/>
          <p:cNvSpPr txBox="1">
            <a:spLocks noChangeArrowheads="1"/>
          </p:cNvSpPr>
          <p:nvPr/>
        </p:nvSpPr>
        <p:spPr bwMode="auto">
          <a:xfrm>
            <a:off x="7164288" y="2248765"/>
            <a:ext cx="1800200" cy="64633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不确定分析方法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2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：敏感性分析</a:t>
            </a:r>
          </a:p>
        </p:txBody>
      </p:sp>
      <p:sp>
        <p:nvSpPr>
          <p:cNvPr id="45" name="文本框 626689"/>
          <p:cNvSpPr txBox="1">
            <a:spLocks noChangeArrowheads="1"/>
          </p:cNvSpPr>
          <p:nvPr/>
        </p:nvSpPr>
        <p:spPr bwMode="auto">
          <a:xfrm>
            <a:off x="7164288" y="3435846"/>
            <a:ext cx="1800200" cy="64633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  <a:cs typeface="楷体_GB2312"/>
              </a:rPr>
              <a:t>技术方案现金流量表</a:t>
            </a:r>
          </a:p>
        </p:txBody>
      </p:sp>
    </p:spTree>
    <p:extLst>
      <p:ext uri="{BB962C8B-B14F-4D97-AF65-F5344CB8AC3E}">
        <p14:creationId xmlns:p14="http://schemas.microsoft.com/office/powerpoint/2010/main" val="511277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2008114134834969_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" t="7061" r="4527"/>
          <a:stretch/>
        </p:blipFill>
        <p:spPr bwMode="auto">
          <a:xfrm>
            <a:off x="45215" y="681540"/>
            <a:ext cx="5246865" cy="3402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86618" y="1513537"/>
            <a:ext cx="457787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tx2">
                    <a:lumMod val="60000"/>
                    <a:lumOff val="40000"/>
                  </a:schemeClr>
                </a:solidFill>
                <a:latin typeface="Cambria Math" pitchFamily="18" charset="0"/>
                <a:ea typeface="Cambria Math" pitchFamily="18" charset="0"/>
              </a:rPr>
              <a:t>Thank you</a:t>
            </a:r>
          </a:p>
          <a:p>
            <a:endParaRPr lang="en-US" altLang="zh-CN" sz="3200" dirty="0">
              <a:solidFill>
                <a:schemeClr val="tx2">
                  <a:lumMod val="60000"/>
                  <a:lumOff val="40000"/>
                </a:schemeClr>
              </a:solidFill>
              <a:latin typeface="Cambria Math" pitchFamily="18" charset="0"/>
              <a:ea typeface="Cambria Math" pitchFamily="18" charset="0"/>
            </a:endParaRPr>
          </a:p>
          <a:p>
            <a:endParaRPr lang="en-US" altLang="zh-CN" sz="3200" dirty="0">
              <a:solidFill>
                <a:schemeClr val="tx2">
                  <a:lumMod val="60000"/>
                  <a:lumOff val="40000"/>
                </a:schemeClr>
              </a:solidFill>
              <a:latin typeface="Cambria Math" pitchFamily="18" charset="0"/>
              <a:ea typeface="Cambria Math" pitchFamily="18" charset="0"/>
            </a:endParaRPr>
          </a:p>
          <a:p>
            <a:r>
              <a:rPr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Cambria Math" pitchFamily="18" charset="0"/>
                <a:ea typeface="Cambria Math" pitchFamily="18" charset="0"/>
              </a:rPr>
              <a:t>pancd2009@163.com</a:t>
            </a:r>
            <a:endParaRPr lang="zh-CN" altLang="en-US" sz="3200" dirty="0">
              <a:solidFill>
                <a:schemeClr val="tx2">
                  <a:lumMod val="60000"/>
                  <a:lumOff val="40000"/>
                </a:schemeClr>
              </a:solidFill>
              <a:latin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91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089"/>
            <a:ext cx="9138307" cy="583406"/>
          </a:xfrm>
        </p:spPr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zh-CN" altLang="en-US" sz="2200" b="1" dirty="0">
                <a:solidFill>
                  <a:schemeClr val="bg1"/>
                </a:solidFill>
              </a:rPr>
              <a:t>教学重点</a:t>
            </a:r>
            <a:r>
              <a:rPr lang="zh-CN" altLang="en-US" sz="3200" b="1" dirty="0">
                <a:solidFill>
                  <a:schemeClr val="bg1"/>
                </a:solidFill>
              </a:rPr>
              <a:t>                                                                                      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186917" y="4169617"/>
            <a:ext cx="878417" cy="669965"/>
            <a:chOff x="8230456" y="5603029"/>
            <a:chExt cx="878417" cy="893287"/>
          </a:xfrm>
        </p:grpSpPr>
        <p:sp>
          <p:nvSpPr>
            <p:cNvPr id="52" name="矩形 51"/>
            <p:cNvSpPr/>
            <p:nvPr/>
          </p:nvSpPr>
          <p:spPr>
            <a:xfrm>
              <a:off x="8849633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49633" y="5920578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8540044" y="6237076"/>
              <a:ext cx="259240" cy="259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849633" y="5603029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540044" y="5920578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230456" y="6237076"/>
              <a:ext cx="259240" cy="259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58370" name="Picture 2" descr="https://gimg2.baidu.com/image_search/src=http%3A%2F%2Fp2.itc.cn%2Fq_70%2Fimages03%2F20201001%2Fb8294406471640f1af280cc49d13e0dd.jpeg&amp;refer=http%3A%2F%2Fp2.itc.cn&amp;app=2002&amp;size=f9999,10000&amp;q=a80&amp;n=0&amp;g=0n&amp;fmt=auto?sec=1668090293&amp;t=d453bb9edef26ea988a4583ad8eb239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2" r="18845"/>
          <a:stretch/>
        </p:blipFill>
        <p:spPr bwMode="auto">
          <a:xfrm>
            <a:off x="6379284" y="2713398"/>
            <a:ext cx="2686050" cy="21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67544" y="1187912"/>
            <a:ext cx="56957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200" b="1" dirty="0">
                <a:latin typeface="Arial" pitchFamily="34" charset="0"/>
                <a:ea typeface="微软雅黑" pitchFamily="34" charset="-122"/>
                <a:cs typeface="Arial" pitchFamily="34" charset="0"/>
              </a:rPr>
              <a:t>理解：不确定性分析的含义</a:t>
            </a:r>
            <a:endParaRPr lang="en-US" altLang="zh-CN" sz="2200" b="1" dirty="0"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sz="2200" b="1" dirty="0"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200" b="1" dirty="0">
                <a:latin typeface="Arial" pitchFamily="34" charset="0"/>
                <a:ea typeface="微软雅黑" pitchFamily="34" charset="-122"/>
                <a:cs typeface="Arial" pitchFamily="34" charset="0"/>
              </a:rPr>
              <a:t>掌握：量本利分析模型（盈亏平衡分析） </a:t>
            </a:r>
            <a:endParaRPr lang="en-US" altLang="zh-CN" sz="2200" b="1" dirty="0"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0070C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基本假设</a:t>
            </a:r>
            <a:endParaRPr lang="en-US" altLang="zh-CN" sz="2200" dirty="0">
              <a:solidFill>
                <a:srgbClr val="0070C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0070C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成本分类</a:t>
            </a:r>
            <a:endParaRPr lang="en-US" altLang="zh-CN" sz="2200" dirty="0">
              <a:solidFill>
                <a:srgbClr val="0070C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0070C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数学模型</a:t>
            </a:r>
            <a:endParaRPr lang="en-US" altLang="zh-CN" sz="2200" dirty="0">
              <a:solidFill>
                <a:srgbClr val="0070C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619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/>
        </p:nvSpPr>
        <p:spPr>
          <a:xfrm>
            <a:off x="6156325" y="0"/>
            <a:ext cx="2987675" cy="2209800"/>
          </a:xfrm>
          <a:prstGeom prst="rect">
            <a:avLst/>
          </a:prstGeom>
          <a:solidFill>
            <a:srgbClr val="7FA6C7">
              <a:lumMod val="60000"/>
              <a:lumOff val="40000"/>
              <a:alpha val="6980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方正粗宋简体"/>
              <a:ea typeface="方正粗宋简体"/>
            </a:endParaRPr>
          </a:p>
        </p:txBody>
      </p:sp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2312988" y="2209800"/>
            <a:ext cx="6831012" cy="1439863"/>
          </a:xfrm>
          <a:prstGeom prst="rect">
            <a:avLst/>
          </a:prstGeom>
          <a:solidFill>
            <a:srgbClr val="0072C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方正粗宋简体"/>
                <a:cs typeface="Arial" pitchFamily="34" charset="0"/>
              </a:rPr>
              <a:t>          </a:t>
            </a:r>
            <a:r>
              <a:rPr lang="zh-CN" altLang="en-US" sz="2800" kern="0" dirty="0">
                <a:solidFill>
                  <a:sysClr val="window" lastClr="FFFFFF"/>
                </a:solidFill>
                <a:latin typeface="Arial" pitchFamily="34" charset="0"/>
                <a:ea typeface="方正粗宋简体"/>
                <a:cs typeface="Arial" pitchFamily="34" charset="0"/>
              </a:rPr>
              <a:t>不确定分析含义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方正粗宋简体"/>
              <a:cs typeface="Arial" pitchFamily="34" charset="0"/>
            </a:endParaRPr>
          </a:p>
        </p:txBody>
      </p:sp>
      <p:sp>
        <p:nvSpPr>
          <p:cNvPr id="11" name="文本框 4"/>
          <p:cNvSpPr txBox="1">
            <a:spLocks noChangeArrowheads="1"/>
          </p:cNvSpPr>
          <p:nvPr/>
        </p:nvSpPr>
        <p:spPr bwMode="auto">
          <a:xfrm>
            <a:off x="6156325" y="1128713"/>
            <a:ext cx="30956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1" u="none" strike="noStrike" kern="0" cap="none" spc="0" normalizeH="0" baseline="0" noProof="0">
                <a:ln>
                  <a:noFill/>
                </a:ln>
                <a:solidFill>
                  <a:srgbClr val="014C8D"/>
                </a:solidFill>
                <a:effectLst/>
                <a:uLnTx/>
                <a:uFillTx/>
                <a:latin typeface="Adobe Gothic Std B"/>
                <a:ea typeface="Adobe Gothic Std B"/>
                <a:cs typeface="Adobe Gothic Std B"/>
              </a:rPr>
              <a:t>Part 1</a:t>
            </a:r>
            <a:endParaRPr kumimoji="0" lang="zh-CN" altLang="en-US" sz="4000" b="1" i="0" u="none" strike="noStrike" kern="0" cap="none" spc="0" normalizeH="0" baseline="0" noProof="0">
              <a:ln>
                <a:noFill/>
              </a:ln>
              <a:solidFill>
                <a:srgbClr val="014C8D"/>
              </a:solidFill>
              <a:effectLst/>
              <a:uLnTx/>
              <a:uFillTx/>
              <a:latin typeface="Adobe Gothic Std B"/>
              <a:ea typeface="微软雅黑" pitchFamily="34" charset="-122"/>
            </a:endParaRPr>
          </a:p>
        </p:txBody>
      </p:sp>
      <p:sp>
        <p:nvSpPr>
          <p:cNvPr id="12" name="矩形 4"/>
          <p:cNvSpPr/>
          <p:nvPr/>
        </p:nvSpPr>
        <p:spPr>
          <a:xfrm>
            <a:off x="1588" y="3649663"/>
            <a:ext cx="2312987" cy="1493837"/>
          </a:xfrm>
          <a:prstGeom prst="rect">
            <a:avLst/>
          </a:prstGeom>
          <a:solidFill>
            <a:srgbClr val="4BACC6">
              <a:lumMod val="40000"/>
              <a:lumOff val="60000"/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方正粗宋简体"/>
              <a:ea typeface="方正粗宋简体"/>
            </a:endParaRPr>
          </a:p>
        </p:txBody>
      </p:sp>
      <p:pic>
        <p:nvPicPr>
          <p:cNvPr id="13" name="图片 12" descr="bridge.jp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9800"/>
            <a:ext cx="2314575" cy="1439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187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E4C0B0-0B81-4822-845F-731E8F483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8"/>
          <a:stretch/>
        </p:blipFill>
        <p:spPr>
          <a:xfrm>
            <a:off x="5148064" y="3500330"/>
            <a:ext cx="1327704" cy="130366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1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963251" y="4869656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57375" y="1019522"/>
            <a:ext cx="7072313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什么是不确定性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9" name="图片 15" descr="bridge6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987B335-3407-413D-8B6A-81F45BE52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138" y="1671066"/>
            <a:ext cx="2339700" cy="1984097"/>
          </a:xfrm>
          <a:prstGeom prst="rect">
            <a:avLst/>
          </a:prstGeom>
        </p:spPr>
      </p:pic>
      <p:sp>
        <p:nvSpPr>
          <p:cNvPr id="31" name="流程图: 可选过程 30">
            <a:extLst>
              <a:ext uri="{FF2B5EF4-FFF2-40B4-BE49-F238E27FC236}">
                <a16:creationId xmlns:a16="http://schemas.microsoft.com/office/drawing/2014/main" id="{5B9590C2-3406-4F4B-A057-AC495C3B2770}"/>
              </a:ext>
            </a:extLst>
          </p:cNvPr>
          <p:cNvSpPr/>
          <p:nvPr/>
        </p:nvSpPr>
        <p:spPr>
          <a:xfrm>
            <a:off x="341313" y="2053489"/>
            <a:ext cx="1926432" cy="655993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技术方案的经济效果评价</a:t>
            </a:r>
          </a:p>
        </p:txBody>
      </p:sp>
      <p:sp>
        <p:nvSpPr>
          <p:cNvPr id="32" name="流程图: 可选过程 31">
            <a:extLst>
              <a:ext uri="{FF2B5EF4-FFF2-40B4-BE49-F238E27FC236}">
                <a16:creationId xmlns:a16="http://schemas.microsoft.com/office/drawing/2014/main" id="{C08821A7-2766-43DE-8FB2-911BA1D34FAD}"/>
              </a:ext>
            </a:extLst>
          </p:cNvPr>
          <p:cNvSpPr/>
          <p:nvPr/>
        </p:nvSpPr>
        <p:spPr>
          <a:xfrm>
            <a:off x="3851920" y="2060326"/>
            <a:ext cx="911934" cy="655812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决策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04821B77-51BA-46CD-BFCF-30DBB0E31FB7}"/>
              </a:ext>
            </a:extLst>
          </p:cNvPr>
          <p:cNvSpPr/>
          <p:nvPr/>
        </p:nvSpPr>
        <p:spPr>
          <a:xfrm>
            <a:off x="2555776" y="2190224"/>
            <a:ext cx="1104695" cy="36759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01AFAED-AB24-4FAA-A110-3A7C473C9510}"/>
              </a:ext>
            </a:extLst>
          </p:cNvPr>
          <p:cNvSpPr txBox="1"/>
          <p:nvPr/>
        </p:nvSpPr>
        <p:spPr>
          <a:xfrm>
            <a:off x="2555776" y="185167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依据之一</a:t>
            </a:r>
          </a:p>
        </p:txBody>
      </p:sp>
      <p:sp>
        <p:nvSpPr>
          <p:cNvPr id="34" name="流程图: 可选过程 33">
            <a:extLst>
              <a:ext uri="{FF2B5EF4-FFF2-40B4-BE49-F238E27FC236}">
                <a16:creationId xmlns:a16="http://schemas.microsoft.com/office/drawing/2014/main" id="{0696C41D-71F4-4EFF-B30A-171BF9DC5F65}"/>
              </a:ext>
            </a:extLst>
          </p:cNvPr>
          <p:cNvSpPr/>
          <p:nvPr/>
        </p:nvSpPr>
        <p:spPr>
          <a:xfrm>
            <a:off x="1548319" y="3795886"/>
            <a:ext cx="2112152" cy="429222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确定的数据和参数</a:t>
            </a:r>
          </a:p>
        </p:txBody>
      </p:sp>
      <p:sp>
        <p:nvSpPr>
          <p:cNvPr id="22" name="流程图: 可选过程 21">
            <a:extLst>
              <a:ext uri="{FF2B5EF4-FFF2-40B4-BE49-F238E27FC236}">
                <a16:creationId xmlns:a16="http://schemas.microsoft.com/office/drawing/2014/main" id="{8B60C990-E161-4135-87E3-BDE6AD88FD2E}"/>
              </a:ext>
            </a:extLst>
          </p:cNvPr>
          <p:cNvSpPr/>
          <p:nvPr/>
        </p:nvSpPr>
        <p:spPr>
          <a:xfrm>
            <a:off x="523083" y="4354951"/>
            <a:ext cx="4248472" cy="429222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总投资，建设期，年销售收入，年经营成本，年利率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设备残值</a:t>
            </a: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DCC434E1-8B2C-42FC-8B98-259A141AF562}"/>
              </a:ext>
            </a:extLst>
          </p:cNvPr>
          <p:cNvSpPr/>
          <p:nvPr/>
        </p:nvSpPr>
        <p:spPr>
          <a:xfrm rot="14320677">
            <a:off x="1464182" y="3046712"/>
            <a:ext cx="1104695" cy="36759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AB1663-A20D-4BBC-810B-3E9C9F187B0B}"/>
              </a:ext>
            </a:extLst>
          </p:cNvPr>
          <p:cNvSpPr txBox="1"/>
          <p:nvPr/>
        </p:nvSpPr>
        <p:spPr>
          <a:xfrm>
            <a:off x="755576" y="322858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分析的基础</a:t>
            </a: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54F517FD-183E-4803-8137-F41910173777}"/>
              </a:ext>
            </a:extLst>
          </p:cNvPr>
          <p:cNvSpPr/>
          <p:nvPr/>
        </p:nvSpPr>
        <p:spPr>
          <a:xfrm rot="18337444">
            <a:off x="3056993" y="3056051"/>
            <a:ext cx="1104695" cy="367597"/>
          </a:xfrm>
          <a:prstGeom prst="rightArrow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D9AE802-4EB5-41E7-B1AB-C49E609A7085}"/>
              </a:ext>
            </a:extLst>
          </p:cNvPr>
          <p:cNvSpPr txBox="1"/>
          <p:nvPr/>
        </p:nvSpPr>
        <p:spPr>
          <a:xfrm>
            <a:off x="3779912" y="3139103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假设数据真实</a:t>
            </a:r>
            <a:r>
              <a:rPr lang="en-US" altLang="zh-CN" sz="16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16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可靠</a:t>
            </a:r>
            <a:endParaRPr lang="en-US" altLang="zh-CN" sz="16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6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结果则有可预测性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C7B851-A023-48B7-9CAA-F19F0B53B7B6}"/>
              </a:ext>
            </a:extLst>
          </p:cNvPr>
          <p:cNvSpPr txBox="1"/>
          <p:nvPr/>
        </p:nvSpPr>
        <p:spPr>
          <a:xfrm>
            <a:off x="6084168" y="3507854"/>
            <a:ext cx="2987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事实上呢？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如果数据存在不足或偏差呢？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871D48-2F45-4FF6-B5F7-F02FA76DAE5D}"/>
              </a:ext>
            </a:extLst>
          </p:cNvPr>
          <p:cNvSpPr/>
          <p:nvPr/>
        </p:nvSpPr>
        <p:spPr>
          <a:xfrm>
            <a:off x="6589161" y="4018689"/>
            <a:ext cx="5031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1F63839-5E91-4484-972F-CCDBDF4A0CF3}"/>
              </a:ext>
            </a:extLst>
          </p:cNvPr>
          <p:cNvSpPr/>
          <p:nvPr/>
        </p:nvSpPr>
        <p:spPr>
          <a:xfrm>
            <a:off x="7283494" y="4013259"/>
            <a:ext cx="5031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06AAC01-8F67-4B76-A139-5444D13B79E3}"/>
              </a:ext>
            </a:extLst>
          </p:cNvPr>
          <p:cNvSpPr/>
          <p:nvPr/>
        </p:nvSpPr>
        <p:spPr>
          <a:xfrm>
            <a:off x="7831398" y="4299690"/>
            <a:ext cx="130691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212635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0" grpId="0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1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963251" y="4869656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5750" y="876647"/>
            <a:ext cx="8643938" cy="714375"/>
          </a:xfrm>
          <a:prstGeom prst="rect">
            <a:avLst/>
          </a:prstGeom>
          <a:solidFill>
            <a:srgbClr val="2E9AFD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57375" y="1019522"/>
            <a:ext cx="7072313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什么是不确定性？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9" name="图片 15" descr="bridge6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9"/>
          <a:stretch>
            <a:fillRect/>
          </a:stretch>
        </p:blipFill>
        <p:spPr bwMode="auto">
          <a:xfrm>
            <a:off x="285750" y="876647"/>
            <a:ext cx="1428750" cy="714375"/>
          </a:xfrm>
          <a:prstGeom prst="rect">
            <a:avLst/>
          </a:prstGeom>
          <a:noFill/>
          <a:ln w="25400" cap="rnd">
            <a:solidFill>
              <a:sysClr val="window" lastClr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9E19A979-CF4C-4947-8B69-09A82B4C2DF7}"/>
              </a:ext>
            </a:extLst>
          </p:cNvPr>
          <p:cNvSpPr/>
          <p:nvPr/>
        </p:nvSpPr>
        <p:spPr>
          <a:xfrm>
            <a:off x="251520" y="2167632"/>
            <a:ext cx="1377950" cy="511173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不确定性</a:t>
            </a:r>
          </a:p>
        </p:txBody>
      </p:sp>
      <p:sp>
        <p:nvSpPr>
          <p:cNvPr id="30" name="流程图: 可选过程 29">
            <a:extLst>
              <a:ext uri="{FF2B5EF4-FFF2-40B4-BE49-F238E27FC236}">
                <a16:creationId xmlns:a16="http://schemas.microsoft.com/office/drawing/2014/main" id="{544A7EEF-7F02-4115-B2F1-261B81965B04}"/>
              </a:ext>
            </a:extLst>
          </p:cNvPr>
          <p:cNvSpPr/>
          <p:nvPr/>
        </p:nvSpPr>
        <p:spPr>
          <a:xfrm>
            <a:off x="3209279" y="2167632"/>
            <a:ext cx="1377950" cy="511173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确定性</a:t>
            </a:r>
          </a:p>
        </p:txBody>
      </p:sp>
      <p:sp>
        <p:nvSpPr>
          <p:cNvPr id="9" name="箭头: 左右 8">
            <a:extLst>
              <a:ext uri="{FF2B5EF4-FFF2-40B4-BE49-F238E27FC236}">
                <a16:creationId xmlns:a16="http://schemas.microsoft.com/office/drawing/2014/main" id="{F97EC42F-83CC-4B6F-82C2-F83937E46D2E}"/>
              </a:ext>
            </a:extLst>
          </p:cNvPr>
          <p:cNvSpPr/>
          <p:nvPr/>
        </p:nvSpPr>
        <p:spPr>
          <a:xfrm>
            <a:off x="1881479" y="2235605"/>
            <a:ext cx="1008112" cy="3752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02A092F-1063-4DF2-9B11-71EF6F6A2BEE}"/>
              </a:ext>
            </a:extLst>
          </p:cNvPr>
          <p:cNvSpPr txBox="1"/>
          <p:nvPr/>
        </p:nvSpPr>
        <p:spPr>
          <a:xfrm>
            <a:off x="1946953" y="187151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相对应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987B335-3407-413D-8B6A-81F45BE52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284" y="1605111"/>
            <a:ext cx="2547411" cy="216024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5FD14C2D-DC3E-47CC-887F-74B739D2E93D}"/>
              </a:ext>
            </a:extLst>
          </p:cNvPr>
          <p:cNvSpPr/>
          <p:nvPr/>
        </p:nvSpPr>
        <p:spPr>
          <a:xfrm>
            <a:off x="6636736" y="3867894"/>
            <a:ext cx="219595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接触过的</a:t>
            </a:r>
            <a:endParaRPr lang="en-US" altLang="zh-CN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不确定性？？？</a:t>
            </a:r>
            <a:endParaRPr lang="zh-CN" alt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3">
            <a:extLst>
              <a:ext uri="{FF2B5EF4-FFF2-40B4-BE49-F238E27FC236}">
                <a16:creationId xmlns:a16="http://schemas.microsoft.com/office/drawing/2014/main" id="{002A092F-1063-4DF2-9B11-71EF6F6A2BEE}"/>
              </a:ext>
            </a:extLst>
          </p:cNvPr>
          <p:cNvSpPr txBox="1"/>
          <p:nvPr/>
        </p:nvSpPr>
        <p:spPr>
          <a:xfrm>
            <a:off x="167173" y="3003798"/>
            <a:ext cx="63786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不确定性指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事先知道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采取行动的：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所有可能结果，但不知道出现的可能性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或者两者都不知道，只能对两者做粗略的估计。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D590D47-356E-454B-9569-6F4ED84839D9}"/>
              </a:ext>
            </a:extLst>
          </p:cNvPr>
          <p:cNvSpPr/>
          <p:nvPr/>
        </p:nvSpPr>
        <p:spPr>
          <a:xfrm>
            <a:off x="5889851" y="2219415"/>
            <a:ext cx="311013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固有的内在属性</a:t>
            </a:r>
          </a:p>
        </p:txBody>
      </p:sp>
    </p:spTree>
    <p:extLst>
      <p:ext uri="{BB962C8B-B14F-4D97-AF65-F5344CB8AC3E}">
        <p14:creationId xmlns:p14="http://schemas.microsoft.com/office/powerpoint/2010/main" val="358302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950"/>
            <a:ext cx="9144000" cy="6334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089"/>
            <a:ext cx="8642350" cy="583406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Part 1</a:t>
            </a:r>
            <a:endParaRPr lang="zh-CN" altLang="en-US" sz="2000" b="1" dirty="0">
              <a:solidFill>
                <a:schemeClr val="bg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894008"/>
            <a:ext cx="9138308" cy="249492"/>
          </a:xfrm>
          <a:prstGeom prst="rect">
            <a:avLst/>
          </a:prstGeom>
          <a:gradFill flip="none" rotWithShape="1">
            <a:gsLst>
              <a:gs pos="55000">
                <a:schemeClr val="tx2">
                  <a:alpha val="29000"/>
                </a:schemeClr>
              </a:gs>
              <a:gs pos="100000">
                <a:schemeClr val="bg1">
                  <a:alpha val="69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-10064" y="670234"/>
            <a:ext cx="9154065" cy="1084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963251" y="4869656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CFDBB8-7849-4054-A38D-B0E9A60C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873786"/>
            <a:ext cx="5288620" cy="383953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AE83BCC5-64C4-40F2-8FB5-234DC8665BCA}"/>
              </a:ext>
            </a:extLst>
          </p:cNvPr>
          <p:cNvSpPr txBox="1"/>
          <p:nvPr/>
        </p:nvSpPr>
        <p:spPr>
          <a:xfrm>
            <a:off x="200300" y="98757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不确定性与风险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AC45308-788E-4022-9695-87CFF8D1CFA7}"/>
              </a:ext>
            </a:extLst>
          </p:cNvPr>
          <p:cNvSpPr txBox="1"/>
          <p:nvPr/>
        </p:nvSpPr>
        <p:spPr>
          <a:xfrm>
            <a:off x="313252" y="3081691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不确定性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49B6DD7-6760-4DC7-81BF-B521D52FCC6F}"/>
              </a:ext>
            </a:extLst>
          </p:cNvPr>
          <p:cNvSpPr txBox="1"/>
          <p:nvPr/>
        </p:nvSpPr>
        <p:spPr>
          <a:xfrm>
            <a:off x="313252" y="1596590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风险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473195F-8882-4456-AF1A-38E2818E8B5E}"/>
              </a:ext>
            </a:extLst>
          </p:cNvPr>
          <p:cNvSpPr txBox="1"/>
          <p:nvPr/>
        </p:nvSpPr>
        <p:spPr>
          <a:xfrm>
            <a:off x="742409" y="210263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不利事件发生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的可能性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4DAE074-E50F-4162-9BE8-F60A7E8A5B3E}"/>
              </a:ext>
            </a:extLst>
          </p:cNvPr>
          <p:cNvSpPr txBox="1"/>
          <p:nvPr/>
        </p:nvSpPr>
        <p:spPr>
          <a:xfrm>
            <a:off x="1880796" y="265203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概率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可计量</a:t>
            </a:r>
          </a:p>
        </p:txBody>
      </p:sp>
      <p:sp>
        <p:nvSpPr>
          <p:cNvPr id="9" name="箭头: 圆角右 8">
            <a:extLst>
              <a:ext uri="{FF2B5EF4-FFF2-40B4-BE49-F238E27FC236}">
                <a16:creationId xmlns:a16="http://schemas.microsoft.com/office/drawing/2014/main" id="{E6D6901C-CC58-4BB4-B3F7-05F00427D2CB}"/>
              </a:ext>
            </a:extLst>
          </p:cNvPr>
          <p:cNvSpPr/>
          <p:nvPr/>
        </p:nvSpPr>
        <p:spPr>
          <a:xfrm rot="16200000">
            <a:off x="1416759" y="2549923"/>
            <a:ext cx="393698" cy="34172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AB6674B-733C-45AF-89B4-74DBACC31B62}"/>
              </a:ext>
            </a:extLst>
          </p:cNvPr>
          <p:cNvSpPr txBox="1"/>
          <p:nvPr/>
        </p:nvSpPr>
        <p:spPr>
          <a:xfrm>
            <a:off x="742409" y="3578738"/>
            <a:ext cx="1957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所有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可能结果</a:t>
            </a:r>
            <a:endParaRPr lang="en-US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出现的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可能性</a:t>
            </a:r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7E7FC758-A7EE-47E4-B855-ED607F978130}"/>
              </a:ext>
            </a:extLst>
          </p:cNvPr>
          <p:cNvSpPr/>
          <p:nvPr/>
        </p:nvSpPr>
        <p:spPr>
          <a:xfrm>
            <a:off x="2555777" y="3689759"/>
            <a:ext cx="216023" cy="504056"/>
          </a:xfrm>
          <a:prstGeom prst="rightBrace">
            <a:avLst>
              <a:gd name="adj1" fmla="val 5577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2D69C42-71FB-4F11-BAD3-1DD1941280B9}"/>
              </a:ext>
            </a:extLst>
          </p:cNvPr>
          <p:cNvSpPr txBox="1"/>
          <p:nvPr/>
        </p:nvSpPr>
        <p:spPr>
          <a:xfrm>
            <a:off x="2899807" y="3428295"/>
            <a:ext cx="1024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知一</a:t>
            </a:r>
            <a:endParaRPr lang="en-US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或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全不知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F7E7D5E-E89D-4071-B61D-4A75556C9E6C}"/>
              </a:ext>
            </a:extLst>
          </p:cNvPr>
          <p:cNvSpPr txBox="1"/>
          <p:nvPr/>
        </p:nvSpPr>
        <p:spPr>
          <a:xfrm>
            <a:off x="1950483" y="448736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难以计量</a:t>
            </a:r>
          </a:p>
        </p:txBody>
      </p:sp>
      <p:sp>
        <p:nvSpPr>
          <p:cNvPr id="48" name="箭头: 圆角右 47">
            <a:extLst>
              <a:ext uri="{FF2B5EF4-FFF2-40B4-BE49-F238E27FC236}">
                <a16:creationId xmlns:a16="http://schemas.microsoft.com/office/drawing/2014/main" id="{8BF2CE0A-1DA3-4626-A673-AAB84C7E0C93}"/>
              </a:ext>
            </a:extLst>
          </p:cNvPr>
          <p:cNvSpPr/>
          <p:nvPr/>
        </p:nvSpPr>
        <p:spPr>
          <a:xfrm rot="16200000">
            <a:off x="1467986" y="4436288"/>
            <a:ext cx="393698" cy="34172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269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4686</TotalTime>
  <Words>2244</Words>
  <Application>Microsoft Office PowerPoint</Application>
  <PresentationFormat>全屏显示(16:9)</PresentationFormat>
  <Paragraphs>443</Paragraphs>
  <Slides>45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Adobe Gothic Std B</vt:lpstr>
      <vt:lpstr>方正粗宋简体</vt:lpstr>
      <vt:lpstr>黑体</vt:lpstr>
      <vt:lpstr>微软雅黑</vt:lpstr>
      <vt:lpstr>Arial</vt:lpstr>
      <vt:lpstr>Calibri</vt:lpstr>
      <vt:lpstr>Cambria Math</vt:lpstr>
      <vt:lpstr>Franklin Gothic Medium</vt:lpstr>
      <vt:lpstr>Wingdings</vt:lpstr>
      <vt:lpstr>Office 主题</vt:lpstr>
      <vt:lpstr>Equation</vt:lpstr>
      <vt:lpstr>PowerPoint 演示文稿</vt:lpstr>
      <vt:lpstr>内容回顾</vt:lpstr>
      <vt:lpstr>生活中的例子</vt:lpstr>
      <vt:lpstr>主要内容                                                                                      </vt:lpstr>
      <vt:lpstr>教学重点                                                                                      </vt:lpstr>
      <vt:lpstr>PowerPoint 演示文稿</vt:lpstr>
      <vt:lpstr>Part 1</vt:lpstr>
      <vt:lpstr>Part 1</vt:lpstr>
      <vt:lpstr>Part 1</vt:lpstr>
      <vt:lpstr>Part 1</vt:lpstr>
      <vt:lpstr>Part 1</vt:lpstr>
      <vt:lpstr>Part 1</vt:lpstr>
      <vt:lpstr>Part 1</vt:lpstr>
      <vt:lpstr>Part 1</vt:lpstr>
      <vt:lpstr>PowerPoint 演示文稿</vt:lpstr>
      <vt:lpstr>Part 2</vt:lpstr>
      <vt:lpstr>Part 2</vt:lpstr>
      <vt:lpstr>Part 2</vt:lpstr>
      <vt:lpstr>Part 2</vt:lpstr>
      <vt:lpstr>Part 2</vt:lpstr>
      <vt:lpstr>Part 2</vt:lpstr>
      <vt:lpstr>Part 2</vt:lpstr>
      <vt:lpstr>Part 2</vt:lpstr>
      <vt:lpstr>Part 2</vt:lpstr>
      <vt:lpstr>Part 2</vt:lpstr>
      <vt:lpstr>Part 2</vt:lpstr>
      <vt:lpstr>Part 2</vt:lpstr>
      <vt:lpstr>Part 2</vt:lpstr>
      <vt:lpstr>Part 2</vt:lpstr>
      <vt:lpstr>Part 2</vt:lpstr>
      <vt:lpstr>Part 2</vt:lpstr>
      <vt:lpstr>Part 2</vt:lpstr>
      <vt:lpstr>Part 2</vt:lpstr>
      <vt:lpstr>Part 2</vt:lpstr>
      <vt:lpstr>Part 2</vt:lpstr>
      <vt:lpstr>Part 2</vt:lpstr>
      <vt:lpstr>生活中的例子</vt:lpstr>
      <vt:lpstr>PowerPoint 演示文稿</vt:lpstr>
      <vt:lpstr>Part 3</vt:lpstr>
      <vt:lpstr>Part 3</vt:lpstr>
      <vt:lpstr>Part 3</vt:lpstr>
      <vt:lpstr>Part 3</vt:lpstr>
      <vt:lpstr>Part 3</vt:lpstr>
      <vt:lpstr>Part 3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pcdong</dc:creator>
  <cp:lastModifiedBy>zhang liwen</cp:lastModifiedBy>
  <cp:revision>522</cp:revision>
  <dcterms:modified xsi:type="dcterms:W3CDTF">2023-02-22T07:38:28Z</dcterms:modified>
</cp:coreProperties>
</file>